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4" r:id="rId4"/>
    <p:sldId id="285" r:id="rId5"/>
    <p:sldId id="269" r:id="rId6"/>
    <p:sldId id="270" r:id="rId7"/>
    <p:sldId id="271" r:id="rId8"/>
    <p:sldId id="272" r:id="rId9"/>
    <p:sldId id="273" r:id="rId10"/>
    <p:sldId id="274" r:id="rId11"/>
    <p:sldId id="277" r:id="rId12"/>
    <p:sldId id="278" r:id="rId13"/>
    <p:sldId id="279" r:id="rId14"/>
    <p:sldId id="280" r:id="rId15"/>
    <p:sldId id="281" r:id="rId16"/>
    <p:sldId id="282" r:id="rId17"/>
    <p:sldId id="283"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51E"/>
    <a:srgbClr val="E9EAC0"/>
    <a:srgbClr val="F1F2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84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works\MEC Works\MEC_Project\MEC Branding\PSD Files\MEC-Logo_PNG.png"/>
          <p:cNvPicPr>
            <a:picLocks noChangeAspect="1" noChangeArrowheads="1"/>
          </p:cNvPicPr>
          <p:nvPr userDrawn="1"/>
        </p:nvPicPr>
        <p:blipFill>
          <a:blip r:embed="rId7" cstate="print"/>
          <a:srcRect b="35464"/>
          <a:stretch>
            <a:fillRect/>
          </a:stretch>
        </p:blipFill>
        <p:spPr bwMode="auto">
          <a:xfrm>
            <a:off x="6588780" y="332656"/>
            <a:ext cx="2102984" cy="792088"/>
          </a:xfrm>
          <a:prstGeom prst="rect">
            <a:avLst/>
          </a:prstGeom>
          <a:noFill/>
        </p:spPr>
      </p:pic>
      <p:pic>
        <p:nvPicPr>
          <p:cNvPr id="8" name="Picture 2" descr="D:\works\MEC Works\MEC_Project\MEC Branding\PSD Files\MEC-Logo_PNG.png"/>
          <p:cNvPicPr>
            <a:picLocks noChangeAspect="1" noChangeArrowheads="1"/>
          </p:cNvPicPr>
          <p:nvPr userDrawn="1"/>
        </p:nvPicPr>
        <p:blipFill>
          <a:blip r:embed="rId7" cstate="print"/>
          <a:srcRect t="69145" b="12416"/>
          <a:stretch>
            <a:fillRect/>
          </a:stretch>
        </p:blipFill>
        <p:spPr bwMode="auto">
          <a:xfrm>
            <a:off x="446336" y="6199212"/>
            <a:ext cx="2676525" cy="288032"/>
          </a:xfrm>
          <a:prstGeom prst="rect">
            <a:avLst/>
          </a:prstGeom>
          <a:noFill/>
        </p:spPr>
      </p:pic>
      <p:pic>
        <p:nvPicPr>
          <p:cNvPr id="10" name="Picture 5" descr="D:\works\MEC Works\MEC_Project\MEC Branding\PSD Files\Identity_Element_For_PPT&amp;Word.png"/>
          <p:cNvPicPr>
            <a:picLocks noChangeAspect="1" noChangeArrowheads="1"/>
          </p:cNvPicPr>
          <p:nvPr userDrawn="1"/>
        </p:nvPicPr>
        <p:blipFill>
          <a:blip r:embed="rId8" cstate="print"/>
          <a:srcRect/>
          <a:stretch>
            <a:fillRect/>
          </a:stretch>
        </p:blipFill>
        <p:spPr bwMode="auto">
          <a:xfrm>
            <a:off x="7452320" y="5538489"/>
            <a:ext cx="1691680" cy="131951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works\MEC Works\MEC_Project\MEC Branding\PSD Files\MEC-Logo_PNG.png"/>
          <p:cNvPicPr>
            <a:picLocks noChangeAspect="1" noChangeArrowheads="1"/>
          </p:cNvPicPr>
          <p:nvPr userDrawn="1"/>
        </p:nvPicPr>
        <p:blipFill>
          <a:blip r:embed="rId2" cstate="print"/>
          <a:srcRect b="35464"/>
          <a:stretch>
            <a:fillRect/>
          </a:stretch>
        </p:blipFill>
        <p:spPr bwMode="auto">
          <a:xfrm>
            <a:off x="7162320" y="332656"/>
            <a:ext cx="1529443" cy="576064"/>
          </a:xfrm>
          <a:prstGeom prst="rect">
            <a:avLst/>
          </a:prstGeom>
          <a:noFill/>
        </p:spPr>
      </p:pic>
      <p:pic>
        <p:nvPicPr>
          <p:cNvPr id="8" name="Picture 2" descr="D:\works\MEC Works\MEC_Project\MEC Branding\PSD Files\MEC-Logo_PNG.png"/>
          <p:cNvPicPr>
            <a:picLocks noChangeAspect="1" noChangeArrowheads="1"/>
          </p:cNvPicPr>
          <p:nvPr userDrawn="1"/>
        </p:nvPicPr>
        <p:blipFill>
          <a:blip r:embed="rId2" cstate="print"/>
          <a:srcRect t="69145" b="12416"/>
          <a:stretch>
            <a:fillRect/>
          </a:stretch>
        </p:blipFill>
        <p:spPr bwMode="auto">
          <a:xfrm>
            <a:off x="446337" y="6244740"/>
            <a:ext cx="2253456" cy="242504"/>
          </a:xfrm>
          <a:prstGeom prst="rect">
            <a:avLst/>
          </a:prstGeom>
          <a:noFill/>
        </p:spPr>
      </p:pic>
      <p:pic>
        <p:nvPicPr>
          <p:cNvPr id="9" name="Picture 5" descr="D:\works\MEC Works\MEC_Project\MEC Branding\PSD Files\Identity_Element_For_PPT&amp;Word.png"/>
          <p:cNvPicPr>
            <a:picLocks noChangeAspect="1" noChangeArrowheads="1"/>
          </p:cNvPicPr>
          <p:nvPr userDrawn="1"/>
        </p:nvPicPr>
        <p:blipFill>
          <a:blip r:embed="rId3" cstate="print"/>
          <a:srcRect/>
          <a:stretch>
            <a:fillRect/>
          </a:stretch>
        </p:blipFill>
        <p:spPr bwMode="auto">
          <a:xfrm>
            <a:off x="7452320" y="5538489"/>
            <a:ext cx="1691680" cy="1319511"/>
          </a:xfrm>
          <a:prstGeom prst="rect">
            <a:avLst/>
          </a:prstGeom>
          <a:noFill/>
        </p:spPr>
      </p:pic>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Computer_program" TargetMode="External"/><Relationship Id="rId2" Type="http://schemas.openxmlformats.org/officeDocument/2006/relationships/hyperlink" Target="http://en.wikipedia.org/wiki/Programming_paradigm" TargetMode="External"/><Relationship Id="rId1" Type="http://schemas.openxmlformats.org/officeDocument/2006/relationships/slideLayout" Target="../slideLayouts/slideLayout2.xml"/><Relationship Id="rId5" Type="http://schemas.openxmlformats.org/officeDocument/2006/relationships/hyperlink" Target="http://en.wikipedia.org/wiki/Block_%28programming%29" TargetMode="External"/><Relationship Id="rId4" Type="http://schemas.openxmlformats.org/officeDocument/2006/relationships/hyperlink" Target="http://en.wikipedia.org/wiki/Subroutin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orks\MEC Works\Images\pictures for MEC\ECP-2012-7350.jpg"/>
          <p:cNvPicPr>
            <a:picLocks noChangeAspect="1" noChangeArrowheads="1"/>
          </p:cNvPicPr>
          <p:nvPr/>
        </p:nvPicPr>
        <p:blipFill>
          <a:blip r:embed="rId2" cstate="print">
            <a:duotone>
              <a:schemeClr val="bg2">
                <a:shade val="45000"/>
                <a:satMod val="135000"/>
              </a:schemeClr>
              <a:prstClr val="white"/>
            </a:duotone>
            <a:lum bright="20000"/>
          </a:blip>
          <a:srcRect l="8309" t="3246" b="28230"/>
          <a:stretch>
            <a:fillRect/>
          </a:stretch>
        </p:blipFill>
        <p:spPr bwMode="auto">
          <a:xfrm flipH="1">
            <a:off x="-1" y="0"/>
            <a:ext cx="9144001" cy="6858000"/>
          </a:xfrm>
          <a:prstGeom prst="rect">
            <a:avLst/>
          </a:prstGeom>
          <a:noFill/>
          <a:ln>
            <a:noFill/>
          </a:ln>
        </p:spPr>
      </p:pic>
      <p:sp>
        <p:nvSpPr>
          <p:cNvPr id="2" name="Title 1"/>
          <p:cNvSpPr>
            <a:spLocks noGrp="1"/>
          </p:cNvSpPr>
          <p:nvPr>
            <p:ph type="ctrTitle" idx="4294967295"/>
          </p:nvPr>
        </p:nvSpPr>
        <p:spPr>
          <a:xfrm>
            <a:off x="179512" y="1196752"/>
            <a:ext cx="7632848" cy="864096"/>
          </a:xfrm>
          <a:prstGeom prst="rect">
            <a:avLst/>
          </a:prstGeom>
        </p:spPr>
        <p:txBody>
          <a:bodyPr anchor="t">
            <a:noAutofit/>
          </a:bodyPr>
          <a:lstStyle/>
          <a:p>
            <a:pPr algn="l"/>
            <a:r>
              <a:rPr lang="en-US" sz="3500" b="1" dirty="0" smtClean="0">
                <a:solidFill>
                  <a:srgbClr val="FA551E"/>
                </a:solidFill>
                <a:latin typeface="Arial" pitchFamily="34" charset="0"/>
                <a:cs typeface="Arial" pitchFamily="34" charset="0"/>
              </a:rPr>
              <a:t>CS 101 Introduction to Computing</a:t>
            </a:r>
            <a:endParaRPr lang="en-IN" sz="3500" b="1" dirty="0">
              <a:solidFill>
                <a:srgbClr val="FA551E"/>
              </a:solidFill>
              <a:latin typeface="Arial" pitchFamily="34" charset="0"/>
              <a:cs typeface="Arial" pitchFamily="34" charset="0"/>
            </a:endParaRPr>
          </a:p>
        </p:txBody>
      </p:sp>
      <p:sp>
        <p:nvSpPr>
          <p:cNvPr id="3" name="Subtitle 2"/>
          <p:cNvSpPr>
            <a:spLocks noGrp="1"/>
          </p:cNvSpPr>
          <p:nvPr>
            <p:ph type="subTitle" idx="4294967295"/>
          </p:nvPr>
        </p:nvSpPr>
        <p:spPr>
          <a:xfrm>
            <a:off x="683568" y="2711350"/>
            <a:ext cx="8208912" cy="2877889"/>
          </a:xfrm>
          <a:prstGeom prst="rect">
            <a:avLst/>
          </a:prstGeom>
        </p:spPr>
        <p:txBody>
          <a:bodyPr anchor="t">
            <a:noAutofit/>
          </a:bodyPr>
          <a:lstStyle/>
          <a:p>
            <a:pPr>
              <a:buNone/>
            </a:pPr>
            <a:r>
              <a:rPr lang="en-US" sz="2600" dirty="0" smtClean="0">
                <a:latin typeface="Arial" pitchFamily="34" charset="0"/>
                <a:cs typeface="Arial" pitchFamily="34" charset="0"/>
              </a:rPr>
              <a:t>Semester –      2014 -15 / II Semester</a:t>
            </a:r>
          </a:p>
          <a:p>
            <a:pPr>
              <a:buNone/>
            </a:pPr>
            <a:r>
              <a:rPr lang="en-US" sz="2600" dirty="0" smtClean="0">
                <a:latin typeface="Arial" pitchFamily="34" charset="0"/>
                <a:cs typeface="Arial" pitchFamily="34" charset="0"/>
              </a:rPr>
              <a:t>Units –             2 – 0 – 2 – 3</a:t>
            </a:r>
          </a:p>
          <a:p>
            <a:pPr>
              <a:buNone/>
            </a:pPr>
            <a:r>
              <a:rPr lang="en-US" sz="2600" dirty="0" smtClean="0">
                <a:latin typeface="Arial" pitchFamily="34" charset="0"/>
                <a:cs typeface="Arial" pitchFamily="34" charset="0"/>
              </a:rPr>
              <a:t>Pre-requisite – None</a:t>
            </a:r>
          </a:p>
          <a:p>
            <a:pPr>
              <a:buNone/>
            </a:pPr>
            <a:r>
              <a:rPr lang="en-US" sz="2600" dirty="0" smtClean="0">
                <a:latin typeface="Arial" pitchFamily="34" charset="0"/>
                <a:cs typeface="Arial" pitchFamily="34" charset="0"/>
              </a:rPr>
              <a:t>Instructors –    Sanjay Dhande, Arya Bhattacharyya,     		    Lilian Besson, Vipin K</a:t>
            </a:r>
          </a:p>
          <a:p>
            <a:pPr>
              <a:buNone/>
            </a:pPr>
            <a:r>
              <a:rPr lang="en-US" sz="2600" dirty="0" smtClean="0">
                <a:latin typeface="Arial" pitchFamily="34" charset="0"/>
                <a:cs typeface="Arial" pitchFamily="34" charset="0"/>
              </a:rPr>
              <a:t>Tutors –           Arya, Lilian, Vipin, Vivek, </a:t>
            </a:r>
            <a:r>
              <a:rPr lang="en-US" sz="2600" dirty="0" err="1" smtClean="0">
                <a:latin typeface="Arial" pitchFamily="34" charset="0"/>
                <a:cs typeface="Arial" pitchFamily="34" charset="0"/>
              </a:rPr>
              <a:t>Kondiah</a:t>
            </a:r>
            <a:endParaRPr lang="en-IN" sz="2600" dirty="0">
              <a:latin typeface="Arial" pitchFamily="34" charset="0"/>
              <a:cs typeface="Arial" pitchFamily="34" charset="0"/>
            </a:endParaRPr>
          </a:p>
        </p:txBody>
      </p:sp>
      <p:pic>
        <p:nvPicPr>
          <p:cNvPr id="10" name="Picture 2" descr="D:\works\MEC Works\MEC_Project\MEC Branding\PSD Files\MEC-Logo_PNG.png"/>
          <p:cNvPicPr>
            <a:picLocks noChangeAspect="1" noChangeArrowheads="1"/>
          </p:cNvPicPr>
          <p:nvPr/>
        </p:nvPicPr>
        <p:blipFill>
          <a:blip r:embed="rId3" cstate="print"/>
          <a:srcRect b="35464"/>
          <a:stretch>
            <a:fillRect/>
          </a:stretch>
        </p:blipFill>
        <p:spPr bwMode="auto">
          <a:xfrm>
            <a:off x="6588780" y="332656"/>
            <a:ext cx="2102984" cy="792088"/>
          </a:xfrm>
          <a:prstGeom prst="rect">
            <a:avLst/>
          </a:prstGeom>
          <a:noFill/>
        </p:spPr>
      </p:pic>
      <p:pic>
        <p:nvPicPr>
          <p:cNvPr id="11" name="Picture 2" descr="D:\works\MEC Works\MEC_Project\MEC Branding\PSD Files\MEC-Logo_PNG.png"/>
          <p:cNvPicPr>
            <a:picLocks noChangeAspect="1" noChangeArrowheads="1"/>
          </p:cNvPicPr>
          <p:nvPr/>
        </p:nvPicPr>
        <p:blipFill>
          <a:blip r:embed="rId3" cstate="print"/>
          <a:srcRect t="69145" b="12416"/>
          <a:stretch>
            <a:fillRect/>
          </a:stretch>
        </p:blipFill>
        <p:spPr bwMode="auto">
          <a:xfrm>
            <a:off x="446336" y="6199212"/>
            <a:ext cx="2676525" cy="288032"/>
          </a:xfrm>
          <a:prstGeom prst="rect">
            <a:avLst/>
          </a:prstGeom>
          <a:noFill/>
        </p:spPr>
      </p:pic>
      <p:pic>
        <p:nvPicPr>
          <p:cNvPr id="12" name="Picture 5" descr="D:\works\MEC Works\MEC_Project\MEC Branding\PSD Files\Identity_Element_For_PPT&amp;Word.png"/>
          <p:cNvPicPr>
            <a:picLocks noChangeAspect="1" noChangeArrowheads="1"/>
          </p:cNvPicPr>
          <p:nvPr/>
        </p:nvPicPr>
        <p:blipFill>
          <a:blip r:embed="rId4" cstate="print"/>
          <a:srcRect/>
          <a:stretch>
            <a:fillRect/>
          </a:stretch>
        </p:blipFill>
        <p:spPr bwMode="auto">
          <a:xfrm>
            <a:off x="7452320" y="5538489"/>
            <a:ext cx="1691680" cy="131951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87824" y="2060848"/>
            <a:ext cx="5112568" cy="3960440"/>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All algorithms will have one entry and one exit point</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All steps can be grouped in the form of constructs in an algorithm</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There are some basic constructs </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Any group or block of instructions will consist of only these constructs </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Repetitive instructions can be designed as subroutines</a:t>
            </a: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179512" y="476672"/>
            <a:ext cx="73448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3, Slide # 4.3.1</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Concepts of Structured Programming</a:t>
            </a:r>
            <a:endParaRPr lang="en-IN" sz="32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15816" y="1988840"/>
            <a:ext cx="5112568" cy="3960440"/>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b</a:t>
            </a:r>
            <a:r>
              <a:rPr lang="en-US" sz="2400" dirty="0" smtClean="0">
                <a:latin typeface="Arial" pitchFamily="34" charset="0"/>
                <a:cs typeface="Arial" pitchFamily="34" charset="0"/>
              </a:rPr>
              <a:t>egin</a:t>
            </a:r>
          </a:p>
          <a:p>
            <a:pPr marL="800100" lvl="1" indent="-342900">
              <a:spcBef>
                <a:spcPct val="20000"/>
              </a:spcBef>
              <a:defRPr/>
            </a:pPr>
            <a:r>
              <a:rPr lang="en-US" sz="2400" dirty="0" smtClean="0">
                <a:latin typeface="Arial" pitchFamily="34" charset="0"/>
                <a:cs typeface="Arial" pitchFamily="34" charset="0"/>
              </a:rPr>
              <a:t>	S1;</a:t>
            </a:r>
          </a:p>
          <a:p>
            <a:pPr marL="800100" lvl="1" indent="-342900">
              <a:spcBef>
                <a:spcPct val="20000"/>
              </a:spcBef>
              <a:defRP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S2;</a:t>
            </a:r>
          </a:p>
          <a:p>
            <a:pPr marL="800100" lvl="1" indent="-342900">
              <a:spcBef>
                <a:spcPct val="20000"/>
              </a:spcBef>
              <a:defRPr/>
            </a:pPr>
            <a:r>
              <a:rPr lang="en-US" sz="2400" dirty="0" smtClean="0">
                <a:latin typeface="Arial" pitchFamily="34" charset="0"/>
                <a:cs typeface="Arial" pitchFamily="34" charset="0"/>
              </a:rPr>
              <a:t>	….</a:t>
            </a:r>
          </a:p>
          <a:p>
            <a:pPr marL="800100" lvl="1" indent="-342900">
              <a:spcBef>
                <a:spcPct val="20000"/>
              </a:spcBef>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Sn</a:t>
            </a:r>
            <a:endParaRPr lang="en-US" sz="2400" dirty="0" smtClean="0">
              <a:latin typeface="Arial" pitchFamily="34" charset="0"/>
              <a:cs typeface="Arial" pitchFamily="34" charset="0"/>
            </a:endParaRPr>
          </a:p>
          <a:p>
            <a:pPr marL="342900" indent="-342900">
              <a:spcBef>
                <a:spcPct val="20000"/>
              </a:spcBef>
              <a:buFont typeface="Arial" pitchFamily="34" charset="0"/>
              <a:buChar char="•"/>
              <a:defRPr/>
            </a:pPr>
            <a:r>
              <a:rPr lang="en-US" sz="2400" dirty="0" smtClean="0">
                <a:latin typeface="Arial" pitchFamily="34" charset="0"/>
                <a:cs typeface="Arial" pitchFamily="34" charset="0"/>
              </a:rPr>
              <a:t>e</a:t>
            </a:r>
            <a:r>
              <a:rPr lang="en-US" sz="2400" dirty="0" smtClean="0">
                <a:latin typeface="Arial" pitchFamily="34" charset="0"/>
                <a:cs typeface="Arial" pitchFamily="34" charset="0"/>
              </a:rPr>
              <a:t>nd</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Left side is always a variable in 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Right hand side will be an expression in S</a:t>
            </a: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179512" y="404664"/>
            <a:ext cx="73448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3, Slide # 4.3.2</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Construct – Sequence of Statements</a:t>
            </a:r>
            <a:endParaRPr lang="en-IN" sz="32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15816" y="1988840"/>
            <a:ext cx="5112568" cy="3960440"/>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Begin</a:t>
            </a:r>
          </a:p>
          <a:p>
            <a:pPr marL="800100" lvl="1" indent="-342900">
              <a:spcBef>
                <a:spcPct val="20000"/>
              </a:spcBef>
              <a:defRPr/>
            </a:pPr>
            <a:r>
              <a:rPr lang="en-US" sz="2400" dirty="0" smtClean="0">
                <a:latin typeface="Arial" pitchFamily="34" charset="0"/>
                <a:cs typeface="Arial" pitchFamily="34" charset="0"/>
              </a:rPr>
              <a:t>	if B then S1</a:t>
            </a:r>
          </a:p>
          <a:p>
            <a:pPr marL="800100" lvl="1" indent="-342900">
              <a:spcBef>
                <a:spcPct val="20000"/>
              </a:spcBef>
              <a:defRP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else  S2</a:t>
            </a:r>
            <a:endParaRPr lang="en-US" sz="2400" dirty="0" smtClean="0">
              <a:latin typeface="Arial" pitchFamily="34" charset="0"/>
              <a:cs typeface="Arial" pitchFamily="34" charset="0"/>
            </a:endParaRPr>
          </a:p>
          <a:p>
            <a:pPr marL="342900" indent="-342900">
              <a:spcBef>
                <a:spcPct val="20000"/>
              </a:spcBef>
              <a:buFont typeface="Arial" pitchFamily="34" charset="0"/>
              <a:buChar char="•"/>
              <a:defRPr/>
            </a:pPr>
            <a:r>
              <a:rPr lang="en-US" sz="2400" dirty="0" smtClean="0">
                <a:latin typeface="Arial" pitchFamily="34" charset="0"/>
                <a:cs typeface="Arial" pitchFamily="34" charset="0"/>
              </a:rPr>
              <a:t>End</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B is a condition outcome of which is TRUE or FALSE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S1 is executed if B is TRUE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S2 is executed if B is FALSE</a:t>
            </a: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179512" y="404664"/>
            <a:ext cx="73448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3, Slide # 4.3.3</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Construct – Conditional statement</a:t>
            </a:r>
            <a:endParaRPr lang="en-IN" sz="32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15816" y="1988840"/>
            <a:ext cx="5112568" cy="424847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While </a:t>
            </a:r>
            <a:r>
              <a:rPr lang="en-US" sz="2400" dirty="0" smtClean="0">
                <a:latin typeface="Arial" pitchFamily="34" charset="0"/>
                <a:cs typeface="Arial" pitchFamily="34" charset="0"/>
              </a:rPr>
              <a:t>B do</a:t>
            </a:r>
          </a:p>
          <a:p>
            <a:pPr marL="342900" marR="0" lvl="0" indent="-342900" defTabSz="914400" rtl="0" eaLnBrk="1" fontAlgn="auto" latinLnBrk="0" hangingPunct="1">
              <a:lnSpc>
                <a:spcPct val="100000"/>
              </a:lnSpc>
              <a:spcBef>
                <a:spcPct val="20000"/>
              </a:spcBef>
              <a:spcAft>
                <a:spcPts val="0"/>
              </a:spcAft>
              <a:buClrTx/>
              <a:buSzTx/>
              <a:tabLst/>
              <a:defRP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begin</a:t>
            </a:r>
          </a:p>
          <a:p>
            <a:pPr marL="342900" marR="0" lvl="0" indent="-342900" defTabSz="914400" rtl="0" eaLnBrk="1" fontAlgn="auto" latinLnBrk="0" hangingPunct="1">
              <a:lnSpc>
                <a:spcPct val="100000"/>
              </a:lnSpc>
              <a:spcBef>
                <a:spcPct val="20000"/>
              </a:spcBef>
              <a:spcAft>
                <a:spcPts val="0"/>
              </a:spcAft>
              <a:buClrTx/>
              <a:buSzTx/>
              <a:tabLst/>
              <a:defRP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S</a:t>
            </a:r>
          </a:p>
          <a:p>
            <a:pPr marL="800100" lvl="1" indent="-342900">
              <a:spcBef>
                <a:spcPct val="20000"/>
              </a:spcBef>
              <a:defRP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end</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B is a condition outcome of which is TRUE or FALSE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 is executed if B is true and the loop is repeated</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If B is FALSE, the execution comes out</a:t>
            </a: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179512" y="404664"/>
            <a:ext cx="73448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3, Slide # 4.3.4</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Construct – Repetition statement</a:t>
            </a:r>
            <a:endParaRPr lang="en-IN" sz="32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15816" y="1988840"/>
            <a:ext cx="5112568" cy="424847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While </a:t>
            </a:r>
            <a:r>
              <a:rPr lang="en-US" sz="2400" dirty="0" smtClean="0">
                <a:latin typeface="Arial" pitchFamily="34" charset="0"/>
                <a:cs typeface="Arial" pitchFamily="34" charset="0"/>
              </a:rPr>
              <a:t>B do</a:t>
            </a:r>
          </a:p>
          <a:p>
            <a:pPr marL="342900" marR="0" lvl="0" indent="-342900" defTabSz="914400" rtl="0" eaLnBrk="1" fontAlgn="auto" latinLnBrk="0" hangingPunct="1">
              <a:lnSpc>
                <a:spcPct val="100000"/>
              </a:lnSpc>
              <a:spcBef>
                <a:spcPct val="20000"/>
              </a:spcBef>
              <a:spcAft>
                <a:spcPts val="0"/>
              </a:spcAft>
              <a:buClrTx/>
              <a:buSzTx/>
              <a:tabLst/>
              <a:defRP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begin</a:t>
            </a:r>
          </a:p>
          <a:p>
            <a:pPr marL="342900" marR="0" lvl="0" indent="-342900" defTabSz="914400" rtl="0" eaLnBrk="1" fontAlgn="auto" latinLnBrk="0" hangingPunct="1">
              <a:lnSpc>
                <a:spcPct val="100000"/>
              </a:lnSpc>
              <a:spcBef>
                <a:spcPct val="20000"/>
              </a:spcBef>
              <a:spcAft>
                <a:spcPts val="0"/>
              </a:spcAft>
              <a:buClrTx/>
              <a:buSzTx/>
              <a:tabLst/>
              <a:defRP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S</a:t>
            </a:r>
          </a:p>
          <a:p>
            <a:pPr marL="800100" lvl="1" indent="-342900">
              <a:spcBef>
                <a:spcPct val="20000"/>
              </a:spcBef>
              <a:defRP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end</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B is a condition outcome of which is TRUE or FALSE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 is executed if B is true and the loop is repeated</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If B is FALSE, the execution comes out</a:t>
            </a: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179512" y="404664"/>
            <a:ext cx="73448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3, Slide # 4.3.5</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Construct – Input / Read statement</a:t>
            </a:r>
            <a:endParaRPr lang="en-IN" sz="32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15816" y="1988840"/>
            <a:ext cx="5112568" cy="424847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While </a:t>
            </a:r>
            <a:r>
              <a:rPr lang="en-US" sz="2400" dirty="0" smtClean="0">
                <a:latin typeface="Arial" pitchFamily="34" charset="0"/>
                <a:cs typeface="Arial" pitchFamily="34" charset="0"/>
              </a:rPr>
              <a:t>B do</a:t>
            </a:r>
          </a:p>
          <a:p>
            <a:pPr marL="342900" marR="0" lvl="0" indent="-342900" defTabSz="914400" rtl="0" eaLnBrk="1" fontAlgn="auto" latinLnBrk="0" hangingPunct="1">
              <a:lnSpc>
                <a:spcPct val="100000"/>
              </a:lnSpc>
              <a:spcBef>
                <a:spcPct val="20000"/>
              </a:spcBef>
              <a:spcAft>
                <a:spcPts val="0"/>
              </a:spcAft>
              <a:buClrTx/>
              <a:buSzTx/>
              <a:tabLst/>
              <a:defRP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begin</a:t>
            </a:r>
          </a:p>
          <a:p>
            <a:pPr marL="342900" marR="0" lvl="0" indent="-342900" defTabSz="914400" rtl="0" eaLnBrk="1" fontAlgn="auto" latinLnBrk="0" hangingPunct="1">
              <a:lnSpc>
                <a:spcPct val="100000"/>
              </a:lnSpc>
              <a:spcBef>
                <a:spcPct val="20000"/>
              </a:spcBef>
              <a:spcAft>
                <a:spcPts val="0"/>
              </a:spcAft>
              <a:buClrTx/>
              <a:buSzTx/>
              <a:tabLst/>
              <a:defRP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S</a:t>
            </a:r>
          </a:p>
          <a:p>
            <a:pPr marL="800100" lvl="1" indent="-342900">
              <a:spcBef>
                <a:spcPct val="20000"/>
              </a:spcBef>
              <a:defRP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end</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B is a condition outcome of which is TRUE or FALSE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 is executed if B is true and the loop is repeated</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If B is FALSE, the execution comes out</a:t>
            </a: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179512" y="404664"/>
            <a:ext cx="73448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3, Slide # 4.3.6</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Construct – </a:t>
            </a:r>
            <a:r>
              <a:rPr lang="en-US" sz="3200" dirty="0" smtClean="0">
                <a:latin typeface="Arial" pitchFamily="34" charset="0"/>
                <a:cs typeface="Arial" pitchFamily="34" charset="0"/>
              </a:rPr>
              <a:t>Output / Write</a:t>
            </a:r>
            <a:r>
              <a:rPr lang="en-US" sz="3200" dirty="0" smtClean="0">
                <a:latin typeface="Arial" pitchFamily="34" charset="0"/>
                <a:cs typeface="Arial" pitchFamily="34" charset="0"/>
              </a:rPr>
              <a:t> statement</a:t>
            </a:r>
            <a:endParaRPr lang="en-IN" sz="32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2276872"/>
            <a:ext cx="4572000" cy="3539430"/>
          </a:xfrm>
          <a:prstGeom prst="rect">
            <a:avLst/>
          </a:prstGeom>
        </p:spPr>
        <p:txBody>
          <a:bodyPr>
            <a:spAutoFit/>
          </a:bodyPr>
          <a:lstStyle/>
          <a:p>
            <a:r>
              <a:rPr lang="en-IN" sz="2800" b="1" dirty="0" smtClean="0"/>
              <a:t>Structured programming</a:t>
            </a:r>
            <a:r>
              <a:rPr lang="en-IN" sz="2800" dirty="0" smtClean="0"/>
              <a:t> is a </a:t>
            </a:r>
            <a:r>
              <a:rPr lang="en-IN" sz="2800" u="sng" dirty="0" smtClean="0">
                <a:hlinkClick r:id="rId2" tooltip="Programming paradigm"/>
              </a:rPr>
              <a:t>programming paradigm</a:t>
            </a:r>
            <a:r>
              <a:rPr lang="en-IN" sz="2800" dirty="0" smtClean="0"/>
              <a:t> aimed at improving the clarity, quality, and development time of a </a:t>
            </a:r>
            <a:r>
              <a:rPr lang="en-IN" sz="2800" u="sng" dirty="0" smtClean="0">
                <a:hlinkClick r:id="rId3" tooltip="Computer program"/>
              </a:rPr>
              <a:t>computer program</a:t>
            </a:r>
            <a:r>
              <a:rPr lang="en-IN" sz="2800" dirty="0" smtClean="0"/>
              <a:t> by making extensive use of </a:t>
            </a:r>
            <a:r>
              <a:rPr lang="en-IN" sz="2800" u="sng" dirty="0" smtClean="0">
                <a:hlinkClick r:id="rId4" tooltip="Subroutines"/>
              </a:rPr>
              <a:t>subroutines</a:t>
            </a:r>
            <a:r>
              <a:rPr lang="en-IN" sz="2800" dirty="0" smtClean="0"/>
              <a:t>, </a:t>
            </a:r>
            <a:r>
              <a:rPr lang="en-IN" sz="2800" u="sng" dirty="0" smtClean="0">
                <a:hlinkClick r:id="rId5" tooltip="Block (programming)"/>
              </a:rPr>
              <a:t>block structures</a:t>
            </a:r>
            <a:r>
              <a:rPr lang="en-IN" sz="2800" dirty="0" smtClean="0"/>
              <a:t> </a:t>
            </a:r>
            <a:r>
              <a:rPr lang="en-IN" sz="2800" dirty="0" smtClean="0"/>
              <a:t> and basic constructs</a:t>
            </a:r>
            <a:endParaRPr lang="en-IN" sz="2800" dirty="0"/>
          </a:p>
        </p:txBody>
      </p:sp>
      <p:sp>
        <p:nvSpPr>
          <p:cNvPr id="3" name="Rectangle 2"/>
          <p:cNvSpPr/>
          <p:nvPr/>
        </p:nvSpPr>
        <p:spPr>
          <a:xfrm>
            <a:off x="395536" y="404664"/>
            <a:ext cx="5688632" cy="1154162"/>
          </a:xfrm>
          <a:prstGeom prst="rect">
            <a:avLst/>
          </a:prstGeom>
        </p:spPr>
        <p:txBody>
          <a:bodyPr wrap="square">
            <a:spAutoFit/>
          </a:bodyPr>
          <a:lstStyle/>
          <a:p>
            <a:pPr>
              <a:lnSpc>
                <a:spcPct val="150000"/>
              </a:lnSpc>
            </a:pPr>
            <a:r>
              <a:rPr lang="en-US" dirty="0" smtClean="0">
                <a:latin typeface="Arial" pitchFamily="34" charset="0"/>
                <a:cs typeface="Arial" pitchFamily="34" charset="0"/>
              </a:rPr>
              <a:t>Lecture # 4, Section 3, Slide # </a:t>
            </a:r>
            <a:r>
              <a:rPr lang="en-US" dirty="0" smtClean="0">
                <a:latin typeface="Arial" pitchFamily="34" charset="0"/>
                <a:cs typeface="Arial" pitchFamily="34" charset="0"/>
              </a:rPr>
              <a:t>4.3.7</a:t>
            </a:r>
            <a:endParaRPr lang="en-US" dirty="0" smtClean="0">
              <a:latin typeface="Arial" pitchFamily="34" charset="0"/>
              <a:cs typeface="Arial" pitchFamily="34" charset="0"/>
            </a:endParaRPr>
          </a:p>
          <a:p>
            <a:pPr>
              <a:lnSpc>
                <a:spcPct val="150000"/>
              </a:lnSpc>
            </a:pPr>
            <a:r>
              <a:rPr lang="en-US" sz="2800" dirty="0" smtClean="0">
                <a:latin typeface="Arial" pitchFamily="34" charset="0"/>
                <a:cs typeface="Arial" pitchFamily="34" charset="0"/>
              </a:rPr>
              <a:t>What is Structured Programming ?</a:t>
            </a:r>
            <a:endParaRPr lang="en-IN" sz="28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3568" y="2287905"/>
            <a:ext cx="7772400" cy="578495"/>
          </a:xfrm>
          <a:prstGeom prst="rect">
            <a:avLst/>
          </a:prstGeom>
        </p:spPr>
        <p:txBody>
          <a:bodyPr anchor="t">
            <a:noAutofit/>
          </a:bodyPr>
          <a:lstStyle/>
          <a:p>
            <a:pPr algn="l"/>
            <a:r>
              <a:rPr lang="en-US" sz="3500" dirty="0" smtClean="0">
                <a:solidFill>
                  <a:schemeClr val="tx1">
                    <a:lumMod val="85000"/>
                    <a:lumOff val="15000"/>
                  </a:schemeClr>
                </a:solidFill>
                <a:latin typeface="Arial" pitchFamily="34" charset="0"/>
                <a:cs typeface="Arial" pitchFamily="34" charset="0"/>
              </a:rPr>
              <a:t>Thank You!</a:t>
            </a:r>
            <a:endParaRPr lang="en-IN" sz="3500" dirty="0">
              <a:solidFill>
                <a:schemeClr val="tx1">
                  <a:lumMod val="85000"/>
                  <a:lumOff val="15000"/>
                </a:schemeClr>
              </a:solidFill>
              <a:latin typeface="Arial" pitchFamily="34" charset="0"/>
              <a:cs typeface="Arial" pitchFamily="34" charset="0"/>
            </a:endParaRPr>
          </a:p>
        </p:txBody>
      </p:sp>
      <p:sp>
        <p:nvSpPr>
          <p:cNvPr id="5" name="Text Placeholder 2"/>
          <p:cNvSpPr txBox="1">
            <a:spLocks/>
          </p:cNvSpPr>
          <p:nvPr/>
        </p:nvSpPr>
        <p:spPr>
          <a:xfrm>
            <a:off x="683568" y="3007985"/>
            <a:ext cx="6734627" cy="276999"/>
          </a:xfrm>
          <a:prstGeom prst="rect">
            <a:avLst/>
          </a:prstGeom>
        </p:spPr>
        <p:txBody>
          <a:bodyPr/>
          <a:lstStyle/>
          <a:p>
            <a:pPr marL="342900" lvl="0" indent="-342900">
              <a:spcBef>
                <a:spcPct val="20000"/>
              </a:spcBef>
            </a:pPr>
            <a:r>
              <a:rPr kumimoji="0" lang="en-US" sz="1600" b="1" i="0" u="none" strike="noStrike" kern="1200" cap="none" spc="0" normalizeH="0" baseline="0" noProof="0" dirty="0" smtClean="0">
                <a:ln>
                  <a:noFill/>
                </a:ln>
                <a:solidFill>
                  <a:srgbClr val="FA551E"/>
                </a:solidFill>
                <a:effectLst/>
                <a:uLnTx/>
                <a:uFillTx/>
                <a:latin typeface="Arial" pitchFamily="34" charset="0"/>
                <a:cs typeface="Arial" pitchFamily="34" charset="0"/>
              </a:rPr>
              <a:t>Visit us at </a:t>
            </a:r>
            <a:r>
              <a:rPr lang="en-US" sz="1600" b="1" dirty="0" smtClean="0">
                <a:solidFill>
                  <a:srgbClr val="FA551E"/>
                </a:solidFill>
                <a:latin typeface="Arial" pitchFamily="34" charset="0"/>
                <a:cs typeface="Arial" pitchFamily="34" charset="0"/>
              </a:rPr>
              <a:t>www.mahindraecolecentrale.edu.in</a:t>
            </a:r>
            <a:endParaRPr kumimoji="0" lang="en-US" sz="1600" b="1" i="0" u="none" strike="noStrike" kern="1200" cap="none" spc="0" normalizeH="0" baseline="0" noProof="0" dirty="0">
              <a:ln>
                <a:noFill/>
              </a:ln>
              <a:solidFill>
                <a:srgbClr val="FA551E"/>
              </a:solidFill>
              <a:effectLst/>
              <a:uLnTx/>
              <a:uFillTx/>
              <a:latin typeface="Arial" pitchFamily="34" charset="0"/>
              <a:cs typeface="Arial" pitchFamily="34" charset="0"/>
            </a:endParaRPr>
          </a:p>
        </p:txBody>
      </p:sp>
      <p:sp>
        <p:nvSpPr>
          <p:cNvPr id="6" name="TextBox 5"/>
          <p:cNvSpPr txBox="1">
            <a:spLocks noChangeArrowheads="1"/>
          </p:cNvSpPr>
          <p:nvPr/>
        </p:nvSpPr>
        <p:spPr bwMode="gray">
          <a:xfrm>
            <a:off x="755576" y="3717032"/>
            <a:ext cx="7776864" cy="1708160"/>
          </a:xfrm>
          <a:prstGeom prst="rect">
            <a:avLst/>
          </a:prstGeom>
          <a:noFill/>
          <a:ln w="9525">
            <a:noFill/>
            <a:miter lim="800000"/>
            <a:headEnd/>
            <a:tailEnd/>
          </a:ln>
        </p:spPr>
        <p:txBody>
          <a:bodyPr wrap="square" lIns="0" tIns="0" rIns="0" bIns="0">
            <a:spAutoFit/>
          </a:bodyPr>
          <a:lstStyle/>
          <a:p>
            <a:pPr algn="just">
              <a:spcBef>
                <a:spcPts val="600"/>
              </a:spcBef>
            </a:pPr>
            <a:r>
              <a:rPr lang="en-US" sz="1000" b="1" dirty="0" smtClean="0">
                <a:solidFill>
                  <a:schemeClr val="tx1">
                    <a:lumMod val="85000"/>
                    <a:lumOff val="15000"/>
                  </a:schemeClr>
                </a:solidFill>
                <a:latin typeface="Arial" pitchFamily="34" charset="0"/>
                <a:cs typeface="Arial" pitchFamily="34" charset="0"/>
              </a:rPr>
              <a:t>Disclaimer </a:t>
            </a:r>
          </a:p>
          <a:p>
            <a:pPr algn="just">
              <a:spcBef>
                <a:spcPts val="600"/>
              </a:spcBef>
            </a:pPr>
            <a:r>
              <a:rPr lang="en-US" sz="800" dirty="0" smtClean="0">
                <a:solidFill>
                  <a:schemeClr val="tx1">
                    <a:lumMod val="65000"/>
                    <a:lumOff val="35000"/>
                  </a:schemeClr>
                </a:solidFill>
                <a:latin typeface="Arial" pitchFamily="34" charset="0"/>
                <a:cs typeface="Arial" pitchFamily="34" charset="0"/>
              </a:rPr>
              <a:t>Mhindra, Ecole Centrale, herein referred to as MEC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MEC or its subsidiaries. Any unauthorized use, disclosure or public dissemination of information contained herein is prohibited. Unless specifically noted, MEC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MEC. Information contained in a presentation hosted or promoted by MEC is provided “as is” without warranty of any kind, either expressed or implied, including any warranty of merchantability or fitness for a particular purpose. MEC assumes no liability or responsibility for the contents of a presentation or the opinions expressed by the presenters. All expressions of opinion are subject to change without notice.</a:t>
            </a:r>
          </a:p>
        </p:txBody>
      </p:sp>
      <p:sp>
        <p:nvSpPr>
          <p:cNvPr id="7" name="TextBox 20"/>
          <p:cNvSpPr txBox="1">
            <a:spLocks noChangeArrowheads="1"/>
          </p:cNvSpPr>
          <p:nvPr/>
        </p:nvSpPr>
        <p:spPr bwMode="gray">
          <a:xfrm>
            <a:off x="481013" y="6618257"/>
            <a:ext cx="2551981"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tx1">
                    <a:lumMod val="50000"/>
                    <a:lumOff val="50000"/>
                  </a:schemeClr>
                </a:solidFill>
                <a:latin typeface="Arial" pitchFamily="34" charset="0"/>
                <a:ea typeface="+mn-ea"/>
                <a:cs typeface="Arial" pitchFamily="34" charset="0"/>
              </a:rPr>
              <a:t>Copyright © 2012 Mahindra Satyam. All rights reserved.</a:t>
            </a:r>
            <a:endParaRPr lang="en-US" sz="800" kern="1200" dirty="0">
              <a:solidFill>
                <a:schemeClr val="tx1">
                  <a:lumMod val="50000"/>
                  <a:lumOff val="50000"/>
                </a:schemeClr>
              </a:solidFill>
              <a:latin typeface="Arial" pitchFamily="34" charset="0"/>
              <a:ea typeface="+mn-ea"/>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211960" y="2204864"/>
            <a:ext cx="4104456" cy="3672408"/>
          </a:xfrm>
          <a:prstGeom prst="rect">
            <a:avLst/>
          </a:prstGeom>
        </p:spPr>
        <p:txBody>
          <a:bodyPr anchor="t">
            <a:noAutofit/>
          </a:bodyPr>
          <a:lstStyle/>
          <a:p>
            <a:pPr marL="342900" indent="-342900">
              <a:spcBef>
                <a:spcPct val="20000"/>
              </a:spcBef>
              <a:buFont typeface="Arial" pitchFamily="34" charset="0"/>
              <a:buChar char="•"/>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Vector Graphics &amp; Raster Graphics</a:t>
            </a:r>
          </a:p>
          <a:p>
            <a:pPr marL="342900" indent="-342900">
              <a:spcBef>
                <a:spcPct val="20000"/>
              </a:spcBef>
              <a:buFont typeface="Arial" pitchFamily="34" charset="0"/>
              <a:buChar char="•"/>
              <a:defRPr/>
            </a:pPr>
            <a:r>
              <a:rPr lang="en-US" sz="2600" dirty="0" smtClean="0">
                <a:latin typeface="Arial" pitchFamily="34" charset="0"/>
                <a:cs typeface="Arial" pitchFamily="34" charset="0"/>
              </a:rPr>
              <a:t>Color Graphics, B &amp; W Graphics</a:t>
            </a:r>
          </a:p>
          <a:p>
            <a:pPr marL="342900" indent="-342900">
              <a:spcBef>
                <a:spcPct val="20000"/>
              </a:spcBef>
              <a:buFont typeface="Arial" pitchFamily="34" charset="0"/>
              <a:buChar char="•"/>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Graphics Programming</a:t>
            </a:r>
          </a:p>
          <a:p>
            <a:pPr marL="342900" indent="-342900">
              <a:spcBef>
                <a:spcPct val="20000"/>
              </a:spcBef>
              <a:buFont typeface="Arial" pitchFamily="34" charset="0"/>
              <a:buChar char="•"/>
              <a:defRPr/>
            </a:pPr>
            <a:r>
              <a:rPr lang="en-US" sz="2600" dirty="0" smtClean="0">
                <a:latin typeface="Arial" pitchFamily="34" charset="0"/>
                <a:cs typeface="Arial" pitchFamily="34" charset="0"/>
              </a:rPr>
              <a:t>Graphics Engine</a:t>
            </a:r>
          </a:p>
          <a:p>
            <a:pPr marL="342900" indent="-342900">
              <a:spcBef>
                <a:spcPct val="20000"/>
              </a:spcBef>
              <a:buFont typeface="Arial" pitchFamily="34" charset="0"/>
              <a:buChar char="•"/>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Geometric </a:t>
            </a: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modeling </a:t>
            </a:r>
            <a:r>
              <a:rPr kumimoji="0" lang="en-US"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in </a:t>
            </a:r>
            <a:r>
              <a:rPr kumimoji="0" lang="en-US"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graphics</a:t>
            </a: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6048672" cy="1877437"/>
          </a:xfrm>
          <a:prstGeom prst="rect">
            <a:avLst/>
          </a:prstGeom>
          <a:noFill/>
        </p:spPr>
        <p:txBody>
          <a:bodyPr wrap="square" rtlCol="0">
            <a:spAutoFit/>
          </a:bodyPr>
          <a:lstStyle/>
          <a:p>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4,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1, </a:t>
            </a:r>
            <a:r>
              <a:rPr lang="en-US" sz="2000" dirty="0" smtClean="0">
                <a:latin typeface="Arial" pitchFamily="34" charset="0"/>
                <a:cs typeface="Arial" pitchFamily="34" charset="0"/>
              </a:rPr>
              <a:t>Slide # </a:t>
            </a:r>
            <a:r>
              <a:rPr lang="en-US" sz="2000" dirty="0" smtClean="0">
                <a:latin typeface="Arial" pitchFamily="34" charset="0"/>
                <a:cs typeface="Arial" pitchFamily="34" charset="0"/>
              </a:rPr>
              <a:t>4.1.1</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Computer Graphics &amp; Animation Systems </a:t>
            </a:r>
            <a:endParaRPr lang="en-IN" sz="3200" dirty="0">
              <a:latin typeface="Arial" pitchFamily="34" charset="0"/>
              <a:cs typeface="Arial" pitchFamily="34" charset="0"/>
            </a:endParaRPr>
          </a:p>
        </p:txBody>
      </p:sp>
      <p:pic>
        <p:nvPicPr>
          <p:cNvPr id="1026" name="Picture 2" descr="C:\Users\Sanjay\Downloads\220px-FractalLandscape.jpg"/>
          <p:cNvPicPr>
            <a:picLocks noChangeAspect="1" noChangeArrowheads="1"/>
          </p:cNvPicPr>
          <p:nvPr/>
        </p:nvPicPr>
        <p:blipFill>
          <a:blip r:embed="rId2" cstate="print"/>
          <a:srcRect/>
          <a:stretch>
            <a:fillRect/>
          </a:stretch>
        </p:blipFill>
        <p:spPr bwMode="auto">
          <a:xfrm>
            <a:off x="323528" y="2276872"/>
            <a:ext cx="2592288" cy="1732120"/>
          </a:xfrm>
          <a:prstGeom prst="rect">
            <a:avLst/>
          </a:prstGeom>
          <a:noFill/>
        </p:spPr>
      </p:pic>
      <p:pic>
        <p:nvPicPr>
          <p:cNvPr id="1027" name="Picture 3" descr="C:\Users\Sanjay\Downloads\250px-Utah_teapot.png"/>
          <p:cNvPicPr>
            <a:picLocks noChangeAspect="1" noChangeArrowheads="1"/>
          </p:cNvPicPr>
          <p:nvPr/>
        </p:nvPicPr>
        <p:blipFill>
          <a:blip r:embed="rId3" cstate="print"/>
          <a:srcRect/>
          <a:stretch>
            <a:fillRect/>
          </a:stretch>
        </p:blipFill>
        <p:spPr bwMode="auto">
          <a:xfrm>
            <a:off x="1763688" y="4293096"/>
            <a:ext cx="2304256" cy="187105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923928" y="1844824"/>
            <a:ext cx="4680520" cy="4176464"/>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Stepper Motors and Drives</a:t>
            </a:r>
          </a:p>
          <a:p>
            <a:pPr marL="342900" indent="-342900">
              <a:spcBef>
                <a:spcPct val="20000"/>
              </a:spcBef>
              <a:buFont typeface="Arial" pitchFamily="34" charset="0"/>
              <a:buChar char="•"/>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NC, CNC Drives</a:t>
            </a:r>
          </a:p>
          <a:p>
            <a:pPr marL="342900" indent="-342900">
              <a:spcBef>
                <a:spcPct val="20000"/>
              </a:spcBef>
              <a:buFont typeface="Arial" pitchFamily="34" charset="0"/>
              <a:buChar char="•"/>
              <a:defRPr/>
            </a:pPr>
            <a:r>
              <a:rPr lang="en-US" sz="2600" dirty="0" smtClean="0">
                <a:latin typeface="Arial" pitchFamily="34" charset="0"/>
                <a:cs typeface="Arial" pitchFamily="34" charset="0"/>
              </a:rPr>
              <a:t>NC, CNC Programming</a:t>
            </a:r>
          </a:p>
          <a:p>
            <a:pPr marL="342900" indent="-342900">
              <a:spcBef>
                <a:spcPct val="20000"/>
              </a:spcBef>
              <a:buFont typeface="Arial" pitchFamily="34" charset="0"/>
              <a:buChar char="•"/>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Pick, Place operations</a:t>
            </a:r>
          </a:p>
          <a:p>
            <a:pPr marL="342900" indent="-342900">
              <a:spcBef>
                <a:spcPct val="20000"/>
              </a:spcBef>
              <a:buFont typeface="Arial" pitchFamily="34" charset="0"/>
              <a:buChar char="•"/>
              <a:defRPr/>
            </a:pPr>
            <a:r>
              <a:rPr lang="en-US" sz="2600" dirty="0" smtClean="0">
                <a:latin typeface="Arial" pitchFamily="34" charset="0"/>
                <a:cs typeface="Arial" pitchFamily="34" charset="0"/>
              </a:rPr>
              <a:t>Machine Tools, AGVs, Robots</a:t>
            </a:r>
          </a:p>
          <a:p>
            <a:pPr marL="342900" indent="-342900">
              <a:spcBef>
                <a:spcPct val="20000"/>
              </a:spcBef>
              <a:buFont typeface="Arial" pitchFamily="34" charset="0"/>
              <a:buChar char="•"/>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Drive</a:t>
            </a:r>
            <a:r>
              <a:rPr kumimoji="0" lang="en-US"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controllers</a:t>
            </a:r>
          </a:p>
          <a:p>
            <a:pPr marL="342900" indent="-342900">
              <a:spcBef>
                <a:spcPct val="20000"/>
              </a:spcBef>
              <a:buFont typeface="Arial" pitchFamily="34" charset="0"/>
              <a:buChar char="•"/>
              <a:defRPr/>
            </a:pPr>
            <a:r>
              <a:rPr lang="en-US" sz="2600" noProof="0" dirty="0" smtClean="0">
                <a:latin typeface="Arial" pitchFamily="34" charset="0"/>
                <a:cs typeface="Arial" pitchFamily="34" charset="0"/>
              </a:rPr>
              <a:t>FANUC controller</a:t>
            </a:r>
          </a:p>
          <a:p>
            <a:pPr marL="342900" indent="-342900">
              <a:spcBef>
                <a:spcPct val="20000"/>
              </a:spcBef>
              <a:buFont typeface="Arial" pitchFamily="34" charset="0"/>
              <a:buChar char="•"/>
              <a:defRPr/>
            </a:pPr>
            <a:r>
              <a:rPr kumimoji="0" lang="en-US" sz="2600" b="0" i="0" u="none" strike="noStrike" kern="1200" cap="none" spc="0" normalizeH="0" baseline="0" dirty="0" smtClean="0">
                <a:ln>
                  <a:noFill/>
                </a:ln>
                <a:solidFill>
                  <a:schemeClr val="tx1"/>
                </a:solidFill>
                <a:effectLst/>
                <a:uLnTx/>
                <a:uFillTx/>
                <a:latin typeface="Arial" pitchFamily="34" charset="0"/>
                <a:ea typeface="+mn-ea"/>
                <a:cs typeface="Arial" pitchFamily="34" charset="0"/>
              </a:rPr>
              <a:t>NUMERIQUE</a:t>
            </a:r>
            <a:r>
              <a:rPr kumimoji="0" lang="en-US" sz="2600" b="0" i="0" u="none" strike="noStrike" kern="1200" cap="none" spc="0" normalizeH="0" dirty="0" smtClean="0">
                <a:ln>
                  <a:noFill/>
                </a:ln>
                <a:solidFill>
                  <a:schemeClr val="tx1"/>
                </a:solidFill>
                <a:effectLst/>
                <a:uLnTx/>
                <a:uFillTx/>
                <a:latin typeface="Arial" pitchFamily="34" charset="0"/>
                <a:ea typeface="+mn-ea"/>
                <a:cs typeface="Arial" pitchFamily="34" charset="0"/>
              </a:rPr>
              <a:t> controllers</a:t>
            </a: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631216"/>
          </a:xfrm>
          <a:prstGeom prst="rect">
            <a:avLst/>
          </a:prstGeom>
          <a:noFill/>
        </p:spPr>
        <p:txBody>
          <a:bodyPr wrap="square" rtlCol="0">
            <a:spAutoFit/>
          </a:bodyPr>
          <a:lstStyle/>
          <a:p>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4,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1, </a:t>
            </a:r>
            <a:r>
              <a:rPr lang="en-US" sz="2000" dirty="0" smtClean="0">
                <a:latin typeface="Arial" pitchFamily="34" charset="0"/>
                <a:cs typeface="Arial" pitchFamily="34" charset="0"/>
              </a:rPr>
              <a:t>Slide # </a:t>
            </a:r>
            <a:r>
              <a:rPr lang="en-US" sz="2000" dirty="0" smtClean="0">
                <a:latin typeface="Arial" pitchFamily="34" charset="0"/>
                <a:cs typeface="Arial" pitchFamily="34" charset="0"/>
              </a:rPr>
              <a:t>4.1.2</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Motion Control &amp; Robotics </a:t>
            </a:r>
          </a:p>
          <a:p>
            <a:endParaRPr lang="en-IN" sz="3200" dirty="0">
              <a:latin typeface="Arial" pitchFamily="34" charset="0"/>
              <a:cs typeface="Arial" pitchFamily="34" charset="0"/>
            </a:endParaRPr>
          </a:p>
        </p:txBody>
      </p:sp>
      <p:pic>
        <p:nvPicPr>
          <p:cNvPr id="2050" name="Picture 2" descr="C:\Users\Sanjay\Downloads\220px-Automation_of_foundry_with_robot.jpg"/>
          <p:cNvPicPr>
            <a:picLocks noChangeAspect="1" noChangeArrowheads="1"/>
          </p:cNvPicPr>
          <p:nvPr/>
        </p:nvPicPr>
        <p:blipFill>
          <a:blip r:embed="rId2" cstate="print"/>
          <a:srcRect/>
          <a:stretch>
            <a:fillRect/>
          </a:stretch>
        </p:blipFill>
        <p:spPr bwMode="auto">
          <a:xfrm>
            <a:off x="827584" y="1844824"/>
            <a:ext cx="1584176" cy="1584176"/>
          </a:xfrm>
          <a:prstGeom prst="rect">
            <a:avLst/>
          </a:prstGeom>
          <a:noFill/>
        </p:spPr>
      </p:pic>
      <p:pic>
        <p:nvPicPr>
          <p:cNvPr id="2051" name="Picture 3" descr="C:\Users\Sanjay\Downloads\220px-Shadow_Hand_Bulb_large.jpg"/>
          <p:cNvPicPr>
            <a:picLocks noChangeAspect="1" noChangeArrowheads="1"/>
          </p:cNvPicPr>
          <p:nvPr/>
        </p:nvPicPr>
        <p:blipFill>
          <a:blip r:embed="rId3" cstate="print"/>
          <a:srcRect/>
          <a:stretch>
            <a:fillRect/>
          </a:stretch>
        </p:blipFill>
        <p:spPr bwMode="auto">
          <a:xfrm>
            <a:off x="1331640" y="3573016"/>
            <a:ext cx="1656184" cy="24842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15816" y="1745432"/>
            <a:ext cx="5112568" cy="4779912"/>
          </a:xfrm>
          <a:prstGeom prst="rect">
            <a:avLst/>
          </a:prstGeom>
        </p:spPr>
        <p:txBody>
          <a:bodyPr anchor="t">
            <a:noAutofit/>
          </a:bodyPr>
          <a:lstStyle/>
          <a:p>
            <a:pPr marL="34290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Consider a 2-D Cartesian coordinate work space of (-100,</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100) to (100, 100)</a:t>
            </a:r>
          </a:p>
          <a:p>
            <a:pPr marL="34290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Input a point P</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(x, y) and check if it is IN, ON  or OUT of WS</a:t>
            </a:r>
          </a:p>
          <a:p>
            <a:pPr marL="342900" indent="-342900">
              <a:spcBef>
                <a:spcPct val="20000"/>
              </a:spcBef>
              <a:buFont typeface="Arial" pitchFamily="34" charset="0"/>
              <a:buChar char="•"/>
              <a:defRPr/>
            </a:pPr>
            <a:r>
              <a:rPr lang="en-US" sz="2400" baseline="0" dirty="0" smtClean="0">
                <a:latin typeface="Arial" pitchFamily="34" charset="0"/>
                <a:cs typeface="Arial" pitchFamily="34" charset="0"/>
              </a:rPr>
              <a:t>Input</a:t>
            </a:r>
            <a:r>
              <a:rPr lang="en-US" sz="2400" dirty="0" smtClean="0">
                <a:latin typeface="Arial" pitchFamily="34" charset="0"/>
                <a:cs typeface="Arial" pitchFamily="34" charset="0"/>
              </a:rPr>
              <a:t> two points P and Q and check if a point A is on RIGHT, LEFT or ON the line PQ</a:t>
            </a:r>
          </a:p>
          <a:p>
            <a:pPr marL="34290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Circle</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problem, Triangle problem</a:t>
            </a:r>
          </a:p>
          <a:p>
            <a:pPr marL="342900" indent="-342900">
              <a:spcBef>
                <a:spcPct val="20000"/>
              </a:spcBef>
              <a:buFont typeface="Arial" pitchFamily="34" charset="0"/>
              <a:buChar char="•"/>
              <a:defRPr/>
            </a:pPr>
            <a:r>
              <a:rPr lang="en-US" sz="2400" baseline="0" dirty="0" smtClean="0">
                <a:latin typeface="Arial" pitchFamily="34" charset="0"/>
                <a:cs typeface="Arial" pitchFamily="34" charset="0"/>
              </a:rPr>
              <a:t>Given K, calculate the sum of the first K odd integers</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631216"/>
          </a:xfrm>
          <a:prstGeom prst="rect">
            <a:avLst/>
          </a:prstGeom>
          <a:noFill/>
        </p:spPr>
        <p:txBody>
          <a:bodyPr wrap="square" rtlCol="0">
            <a:spAutoFit/>
          </a:bodyPr>
          <a:lstStyle/>
          <a:p>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Slide # </a:t>
            </a:r>
            <a:r>
              <a:rPr lang="en-US" sz="2000" dirty="0" smtClean="0">
                <a:latin typeface="Arial" pitchFamily="34" charset="0"/>
                <a:cs typeface="Arial" pitchFamily="34" charset="0"/>
              </a:rPr>
              <a:t>4.2.1</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Homework Problems </a:t>
            </a:r>
          </a:p>
          <a:p>
            <a:endParaRPr lang="en-IN" sz="32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15816" y="1745432"/>
            <a:ext cx="5112568" cy="4779912"/>
          </a:xfrm>
          <a:prstGeom prst="rect">
            <a:avLst/>
          </a:prstGeom>
        </p:spPr>
        <p:txBody>
          <a:bodyPr anchor="t">
            <a:noAutofit/>
          </a:bodyPr>
          <a:lstStyle/>
          <a:p>
            <a:pPr marL="34290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Consider a 2-D Cartesian coordinate work space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(WS) of (</a:t>
            </a: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x_min</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x_max</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to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y_min</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y_max</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Input a point P</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(x, y) and check if it is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IN</a:t>
            </a:r>
            <a:r>
              <a:rPr lang="en-US" sz="2400" dirty="0" smtClean="0">
                <a:latin typeface="Arial" pitchFamily="34" charset="0"/>
                <a:cs typeface="Arial" pitchFamily="34" charset="0"/>
              </a:rPr>
              <a:t>,</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or OUT of WS</a:t>
            </a:r>
          </a:p>
          <a:p>
            <a:pPr marL="342900" indent="-342900">
              <a:spcBef>
                <a:spcPct val="20000"/>
              </a:spcBef>
              <a:buFont typeface="Arial" pitchFamily="34" charset="0"/>
              <a:buChar char="•"/>
              <a:defRPr/>
            </a:pPr>
            <a:r>
              <a:rPr lang="en-US" sz="2400" dirty="0" smtClean="0">
                <a:latin typeface="Arial" pitchFamily="34" charset="0"/>
                <a:cs typeface="Arial" pitchFamily="34" charset="0"/>
              </a:rPr>
              <a:t>(</a:t>
            </a:r>
            <a:r>
              <a:rPr lang="en-US" sz="2400" dirty="0" err="1" smtClean="0">
                <a:latin typeface="Arial" pitchFamily="34" charset="0"/>
                <a:cs typeface="Arial" pitchFamily="34" charset="0"/>
              </a:rPr>
              <a:t>x_min</a:t>
            </a:r>
            <a:r>
              <a:rPr lang="en-US" sz="2400" dirty="0" smtClean="0">
                <a:latin typeface="Arial" pitchFamily="34" charset="0"/>
                <a:cs typeface="Arial" pitchFamily="34" charset="0"/>
              </a:rPr>
              <a:t> &lt; x) and (</a:t>
            </a:r>
            <a:r>
              <a:rPr lang="en-US" sz="2400" dirty="0" err="1" smtClean="0">
                <a:latin typeface="Arial" pitchFamily="34" charset="0"/>
                <a:cs typeface="Arial" pitchFamily="34" charset="0"/>
              </a:rPr>
              <a:t>x_max</a:t>
            </a:r>
            <a:r>
              <a:rPr lang="en-US" sz="2400" dirty="0" smtClean="0">
                <a:latin typeface="Arial" pitchFamily="34" charset="0"/>
                <a:cs typeface="Arial" pitchFamily="34" charset="0"/>
              </a:rPr>
              <a:t>&gt;x)</a:t>
            </a:r>
            <a:endParaRPr lang="en-US" sz="2400" dirty="0" smtClean="0">
              <a:latin typeface="Arial" pitchFamily="34" charset="0"/>
              <a:cs typeface="Arial" pitchFamily="34" charset="0"/>
            </a:endParaRP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y_min</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&lt; y) and (</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y_max</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&gt; y)</a:t>
            </a:r>
          </a:p>
          <a:p>
            <a:pPr marL="342900" indent="-342900">
              <a:spcBef>
                <a:spcPct val="20000"/>
              </a:spcBef>
              <a:buFont typeface="Arial" pitchFamily="34" charset="0"/>
              <a:buChar char="•"/>
              <a:defRPr/>
            </a:pPr>
            <a:r>
              <a:rPr lang="en-US" sz="2400" dirty="0" smtClean="0">
                <a:latin typeface="Arial" pitchFamily="34" charset="0"/>
                <a:cs typeface="Arial" pitchFamily="34" charset="0"/>
              </a:rPr>
              <a:t>Use logical operations for checking</a:t>
            </a: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Write a pseudo-code</a:t>
            </a:r>
          </a:p>
          <a:p>
            <a:pPr marL="342900" indent="-342900">
              <a:spcBef>
                <a:spcPct val="20000"/>
              </a:spcBef>
              <a:buFont typeface="Arial" pitchFamily="34" charset="0"/>
              <a:buChar char="•"/>
              <a:defRPr/>
            </a:pP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631216"/>
          </a:xfrm>
          <a:prstGeom prst="rect">
            <a:avLst/>
          </a:prstGeom>
          <a:noFill/>
        </p:spPr>
        <p:txBody>
          <a:bodyPr wrap="square" rtlCol="0">
            <a:spAutoFit/>
          </a:bodyPr>
          <a:lstStyle/>
          <a:p>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Slide # </a:t>
            </a:r>
            <a:r>
              <a:rPr lang="en-US" sz="2000" dirty="0" smtClean="0">
                <a:latin typeface="Arial" pitchFamily="34" charset="0"/>
                <a:cs typeface="Arial" pitchFamily="34" charset="0"/>
              </a:rPr>
              <a:t>4.2.2</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Homework </a:t>
            </a:r>
            <a:r>
              <a:rPr lang="en-US" sz="3200" dirty="0" smtClean="0">
                <a:latin typeface="Arial" pitchFamily="34" charset="0"/>
                <a:cs typeface="Arial" pitchFamily="34" charset="0"/>
              </a:rPr>
              <a:t>Problem # 1 </a:t>
            </a:r>
            <a:endParaRPr lang="en-US" sz="3200" dirty="0" smtClean="0">
              <a:latin typeface="Arial" pitchFamily="34" charset="0"/>
              <a:cs typeface="Arial" pitchFamily="34" charset="0"/>
            </a:endParaRPr>
          </a:p>
          <a:p>
            <a:endParaRPr lang="en-IN" sz="32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15816" y="1745432"/>
            <a:ext cx="5544616" cy="4779912"/>
          </a:xfrm>
          <a:prstGeom prst="rect">
            <a:avLst/>
          </a:prstGeom>
        </p:spPr>
        <p:txBody>
          <a:bodyPr anchor="t">
            <a:noAutofit/>
          </a:bodyPr>
          <a:lstStyle/>
          <a:p>
            <a:pPr marL="34290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Consider a 2-D Cartesian coordinate work space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(WS) of (</a:t>
            </a: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x_min</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x_max</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to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y_min</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y_max</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Input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point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x1, y1)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and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Q (x2, y2). Check if P and Q are in WS</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r>
              <a:rPr lang="en-US" sz="2400" dirty="0" smtClean="0">
                <a:latin typeface="Arial" pitchFamily="34" charset="0"/>
                <a:cs typeface="Arial" pitchFamily="34" charset="0"/>
              </a:rPr>
              <a:t>Input A (x, y)</a:t>
            </a:r>
          </a:p>
          <a:p>
            <a:pPr marL="342900" indent="-342900">
              <a:spcBef>
                <a:spcPct val="20000"/>
              </a:spcBef>
              <a:buFont typeface="Arial" pitchFamily="34" charset="0"/>
              <a:buChar char="•"/>
              <a:defRPr/>
            </a:pPr>
            <a:r>
              <a:rPr lang="en-US" sz="2400" dirty="0" smtClean="0">
                <a:latin typeface="Arial" pitchFamily="34" charset="0"/>
                <a:cs typeface="Arial" pitchFamily="34" charset="0"/>
              </a:rPr>
              <a:t>Considering a line from P to Q, check if A is on RIGHT or LEFT or ON the line PQ</a:t>
            </a: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Write a pseudo-code</a:t>
            </a:r>
          </a:p>
          <a:p>
            <a:pPr marL="342900" indent="-342900">
              <a:spcBef>
                <a:spcPct val="20000"/>
              </a:spcBef>
              <a:buFont typeface="Arial" pitchFamily="34" charset="0"/>
              <a:buChar char="•"/>
              <a:defRPr/>
            </a:pP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631216"/>
          </a:xfrm>
          <a:prstGeom prst="rect">
            <a:avLst/>
          </a:prstGeom>
          <a:noFill/>
        </p:spPr>
        <p:txBody>
          <a:bodyPr wrap="square" rtlCol="0">
            <a:spAutoFit/>
          </a:bodyPr>
          <a:lstStyle/>
          <a:p>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Slide # </a:t>
            </a:r>
            <a:r>
              <a:rPr lang="en-US" sz="2000" dirty="0" smtClean="0">
                <a:latin typeface="Arial" pitchFamily="34" charset="0"/>
                <a:cs typeface="Arial" pitchFamily="34" charset="0"/>
              </a:rPr>
              <a:t>4.2.3</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Homework </a:t>
            </a:r>
            <a:r>
              <a:rPr lang="en-US" sz="3200" dirty="0" smtClean="0">
                <a:latin typeface="Arial" pitchFamily="34" charset="0"/>
                <a:cs typeface="Arial" pitchFamily="34" charset="0"/>
              </a:rPr>
              <a:t>Problem # 2 </a:t>
            </a:r>
            <a:endParaRPr lang="en-US" sz="3200" dirty="0" smtClean="0">
              <a:latin typeface="Arial" pitchFamily="34" charset="0"/>
              <a:cs typeface="Arial" pitchFamily="34" charset="0"/>
            </a:endParaRPr>
          </a:p>
          <a:p>
            <a:endParaRPr lang="en-IN" sz="32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15816" y="1745432"/>
            <a:ext cx="5544616" cy="4779912"/>
          </a:xfrm>
          <a:prstGeom prst="rect">
            <a:avLst/>
          </a:prstGeom>
        </p:spPr>
        <p:txBody>
          <a:bodyPr anchor="t">
            <a:noAutofit/>
          </a:bodyPr>
          <a:lstStyle/>
          <a:p>
            <a:pPr marL="34290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Consider a 2-D Cartesian coordinate work space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(WS) of (</a:t>
            </a: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x_min</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x_max</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to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y_min</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y_max</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Input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point O (</a:t>
            </a: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x_c</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y_c</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and r –radius of a circle with O as the center.</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r>
              <a:rPr lang="en-US" sz="2400" dirty="0" smtClean="0">
                <a:latin typeface="Arial" pitchFamily="34" charset="0"/>
                <a:cs typeface="Arial" pitchFamily="34" charset="0"/>
              </a:rPr>
              <a:t>Input a point A (x, y)</a:t>
            </a:r>
          </a:p>
          <a:p>
            <a:pPr marL="342900" indent="-342900">
              <a:spcBef>
                <a:spcPct val="20000"/>
              </a:spcBef>
              <a:buFont typeface="Arial" pitchFamily="34" charset="0"/>
              <a:buChar char="•"/>
              <a:defRPr/>
            </a:pPr>
            <a:r>
              <a:rPr lang="en-US" sz="2400" dirty="0" smtClean="0">
                <a:latin typeface="Arial" pitchFamily="34" charset="0"/>
                <a:cs typeface="Arial" pitchFamily="34" charset="0"/>
              </a:rPr>
              <a:t>Check if A is INSIDE the circle or OUTSIDE the circle or  ON the circle</a:t>
            </a: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Write a pseudo-code</a:t>
            </a:r>
          </a:p>
          <a:p>
            <a:pPr marL="342900" indent="-342900">
              <a:spcBef>
                <a:spcPct val="20000"/>
              </a:spcBef>
              <a:buFont typeface="Arial" pitchFamily="34" charset="0"/>
              <a:buChar char="•"/>
              <a:defRPr/>
            </a:pP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631216"/>
          </a:xfrm>
          <a:prstGeom prst="rect">
            <a:avLst/>
          </a:prstGeom>
          <a:noFill/>
        </p:spPr>
        <p:txBody>
          <a:bodyPr wrap="square" rtlCol="0">
            <a:spAutoFit/>
          </a:bodyPr>
          <a:lstStyle/>
          <a:p>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Slide # </a:t>
            </a:r>
            <a:r>
              <a:rPr lang="en-US" sz="2000" dirty="0" smtClean="0">
                <a:latin typeface="Arial" pitchFamily="34" charset="0"/>
                <a:cs typeface="Arial" pitchFamily="34" charset="0"/>
              </a:rPr>
              <a:t>4.2.4</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Homework </a:t>
            </a:r>
            <a:r>
              <a:rPr lang="en-US" sz="3200" dirty="0" smtClean="0">
                <a:latin typeface="Arial" pitchFamily="34" charset="0"/>
                <a:cs typeface="Arial" pitchFamily="34" charset="0"/>
              </a:rPr>
              <a:t>Problem # 3 </a:t>
            </a:r>
            <a:endParaRPr lang="en-US" sz="3200" dirty="0" smtClean="0">
              <a:latin typeface="Arial" pitchFamily="34" charset="0"/>
              <a:cs typeface="Arial" pitchFamily="34" charset="0"/>
            </a:endParaRPr>
          </a:p>
          <a:p>
            <a:endParaRPr lang="en-IN" sz="32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15816" y="1745432"/>
            <a:ext cx="5544616" cy="4779912"/>
          </a:xfrm>
          <a:prstGeom prst="rect">
            <a:avLst/>
          </a:prstGeom>
        </p:spPr>
        <p:txBody>
          <a:bodyPr anchor="t">
            <a:noAutofit/>
          </a:bodyPr>
          <a:lstStyle/>
          <a:p>
            <a:pPr marL="34290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Consider a 2-D Cartesian coordinate work space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(WS) of (</a:t>
            </a: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x_min</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x_max</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to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y_min</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y_max</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Input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three vertex points of a </a:t>
            </a: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traingle</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 (-x, -y), B (x, -y) and C(0, y).</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r>
              <a:rPr lang="en-US" sz="2400" dirty="0" smtClean="0">
                <a:latin typeface="Arial" pitchFamily="34" charset="0"/>
                <a:cs typeface="Arial" pitchFamily="34" charset="0"/>
              </a:rPr>
              <a:t>Input a point P (x1, y1)</a:t>
            </a:r>
          </a:p>
          <a:p>
            <a:pPr marL="342900" indent="-342900">
              <a:spcBef>
                <a:spcPct val="20000"/>
              </a:spcBef>
              <a:buFont typeface="Arial" pitchFamily="34" charset="0"/>
              <a:buChar char="•"/>
              <a:defRPr/>
            </a:pPr>
            <a:r>
              <a:rPr lang="en-US" sz="2400" dirty="0" smtClean="0">
                <a:latin typeface="Arial" pitchFamily="34" charset="0"/>
                <a:cs typeface="Arial" pitchFamily="34" charset="0"/>
              </a:rPr>
              <a:t>Check if P is INSIDE the triangle or OUTSIDE the triangle or  ON the periphery of the triangle</a:t>
            </a: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Write a pseudo-code</a:t>
            </a:r>
          </a:p>
          <a:p>
            <a:pPr marL="342900" indent="-342900">
              <a:spcBef>
                <a:spcPct val="20000"/>
              </a:spcBef>
              <a:buFont typeface="Arial" pitchFamily="34" charset="0"/>
              <a:buChar char="•"/>
              <a:defRPr/>
            </a:pP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631216"/>
          </a:xfrm>
          <a:prstGeom prst="rect">
            <a:avLst/>
          </a:prstGeom>
          <a:noFill/>
        </p:spPr>
        <p:txBody>
          <a:bodyPr wrap="square" rtlCol="0">
            <a:spAutoFit/>
          </a:bodyPr>
          <a:lstStyle/>
          <a:p>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Slide # </a:t>
            </a:r>
            <a:r>
              <a:rPr lang="en-US" sz="2000" dirty="0" smtClean="0">
                <a:latin typeface="Arial" pitchFamily="34" charset="0"/>
                <a:cs typeface="Arial" pitchFamily="34" charset="0"/>
              </a:rPr>
              <a:t>4.2.5</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Homework </a:t>
            </a:r>
            <a:r>
              <a:rPr lang="en-US" sz="3200" dirty="0" smtClean="0">
                <a:latin typeface="Arial" pitchFamily="34" charset="0"/>
                <a:cs typeface="Arial" pitchFamily="34" charset="0"/>
              </a:rPr>
              <a:t>Problem # 4 </a:t>
            </a:r>
            <a:endParaRPr lang="en-US" sz="3200" dirty="0" smtClean="0">
              <a:latin typeface="Arial" pitchFamily="34" charset="0"/>
              <a:cs typeface="Arial" pitchFamily="34" charset="0"/>
            </a:endParaRPr>
          </a:p>
          <a:p>
            <a:endParaRPr lang="en-IN" sz="32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843808" y="2204864"/>
            <a:ext cx="5544616" cy="3240360"/>
          </a:xfrm>
          <a:prstGeom prst="rect">
            <a:avLst/>
          </a:prstGeom>
        </p:spPr>
        <p:txBody>
          <a:bodyPr anchor="t">
            <a:noAutofit/>
          </a:bodyPr>
          <a:lstStyle/>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Input an integer K</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Enumerate and print the first K odd integers.</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r>
              <a:rPr lang="en-US" sz="2400" dirty="0" smtClean="0">
                <a:latin typeface="Arial" pitchFamily="34" charset="0"/>
                <a:cs typeface="Arial" pitchFamily="34" charset="0"/>
              </a:rPr>
              <a:t>For example, if K = 5, the answer will be 1, 3, 5, 7, 9</a:t>
            </a: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Write a pseudo-code</a:t>
            </a:r>
          </a:p>
          <a:p>
            <a:pPr marL="342900" indent="-342900">
              <a:spcBef>
                <a:spcPct val="20000"/>
              </a:spcBef>
              <a:buFont typeface="Arial" pitchFamily="34" charset="0"/>
              <a:buChar char="•"/>
              <a:defRPr/>
            </a:pP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631216"/>
          </a:xfrm>
          <a:prstGeom prst="rect">
            <a:avLst/>
          </a:prstGeom>
          <a:noFill/>
        </p:spPr>
        <p:txBody>
          <a:bodyPr wrap="square" rtlCol="0">
            <a:spAutoFit/>
          </a:bodyPr>
          <a:lstStyle/>
          <a:p>
            <a:r>
              <a:rPr lang="en-US" sz="2000" dirty="0" smtClean="0">
                <a:latin typeface="Arial" pitchFamily="34" charset="0"/>
                <a:cs typeface="Arial" pitchFamily="34" charset="0"/>
              </a:rPr>
              <a:t>Lecture # 4, Section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Slide # </a:t>
            </a:r>
            <a:r>
              <a:rPr lang="en-US" sz="2000" dirty="0" smtClean="0">
                <a:latin typeface="Arial" pitchFamily="34" charset="0"/>
                <a:cs typeface="Arial" pitchFamily="34" charset="0"/>
              </a:rPr>
              <a:t>4.2.6</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Homework </a:t>
            </a:r>
            <a:r>
              <a:rPr lang="en-US" sz="3200" dirty="0" smtClean="0">
                <a:latin typeface="Arial" pitchFamily="34" charset="0"/>
                <a:cs typeface="Arial" pitchFamily="34" charset="0"/>
              </a:rPr>
              <a:t>Problem # 5 </a:t>
            </a:r>
            <a:endParaRPr lang="en-US" sz="3200" dirty="0" smtClean="0">
              <a:latin typeface="Arial" pitchFamily="34" charset="0"/>
              <a:cs typeface="Arial" pitchFamily="34" charset="0"/>
            </a:endParaRPr>
          </a:p>
          <a:p>
            <a:endParaRPr lang="en-IN" sz="32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5962</TotalTime>
  <Words>1161</Words>
  <Application>Microsoft Office PowerPoint</Application>
  <PresentationFormat>On-screen Show (4:3)</PresentationFormat>
  <Paragraphs>126</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CS 101 Introduction to Computing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creator>
  <cp:lastModifiedBy>Sanjay</cp:lastModifiedBy>
  <cp:revision>34</cp:revision>
  <dcterms:created xsi:type="dcterms:W3CDTF">2014-10-24T11:59:12Z</dcterms:created>
  <dcterms:modified xsi:type="dcterms:W3CDTF">2015-01-12T19:51:48Z</dcterms:modified>
</cp:coreProperties>
</file>