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3"/>
  </p:notesMasterIdLst>
  <p:sldIdLst>
    <p:sldId id="256" r:id="rId3"/>
    <p:sldId id="266" r:id="rId4"/>
    <p:sldId id="276" r:id="rId5"/>
    <p:sldId id="273" r:id="rId6"/>
    <p:sldId id="274" r:id="rId7"/>
    <p:sldId id="284" r:id="rId8"/>
    <p:sldId id="285" r:id="rId9"/>
    <p:sldId id="261" r:id="rId10"/>
    <p:sldId id="270" r:id="rId11"/>
    <p:sldId id="269" r:id="rId12"/>
    <p:sldId id="281" r:id="rId13"/>
    <p:sldId id="271" r:id="rId14"/>
    <p:sldId id="280" r:id="rId15"/>
    <p:sldId id="277" r:id="rId16"/>
    <p:sldId id="278" r:id="rId17"/>
    <p:sldId id="279" r:id="rId18"/>
    <p:sldId id="282" r:id="rId19"/>
    <p:sldId id="283" r:id="rId20"/>
    <p:sldId id="286" r:id="rId21"/>
    <p:sldId id="287" r:id="rId22"/>
  </p:sldIdLst>
  <p:sldSz cx="173482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1pPr>
    <a:lvl2pPr marL="457200" algn="ctr" rtl="0" fontAlgn="base">
      <a:spcBef>
        <a:spcPct val="0"/>
      </a:spcBef>
      <a:spcAft>
        <a:spcPct val="0"/>
      </a:spcAft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2pPr>
    <a:lvl3pPr marL="914400" algn="ctr" rtl="0" fontAlgn="base">
      <a:spcBef>
        <a:spcPct val="0"/>
      </a:spcBef>
      <a:spcAft>
        <a:spcPct val="0"/>
      </a:spcAft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3pPr>
    <a:lvl4pPr marL="1371600" algn="ctr" rtl="0" fontAlgn="base">
      <a:spcBef>
        <a:spcPct val="0"/>
      </a:spcBef>
      <a:spcAft>
        <a:spcPct val="0"/>
      </a:spcAft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4pPr>
    <a:lvl5pPr marL="1828800" algn="ctr" rtl="0" fontAlgn="base">
      <a:spcBef>
        <a:spcPct val="0"/>
      </a:spcBef>
      <a:spcAft>
        <a:spcPct val="0"/>
      </a:spcAft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5pPr>
    <a:lvl6pPr marL="2286000" algn="l" defTabSz="914400" rtl="0" eaLnBrk="1" latinLnBrk="0" hangingPunct="1"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6pPr>
    <a:lvl7pPr marL="2743200" algn="l" defTabSz="914400" rtl="0" eaLnBrk="1" latinLnBrk="0" hangingPunct="1"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7pPr>
    <a:lvl8pPr marL="3200400" algn="l" defTabSz="914400" rtl="0" eaLnBrk="1" latinLnBrk="0" hangingPunct="1"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8pPr>
    <a:lvl9pPr marL="3657600" algn="l" defTabSz="914400" rtl="0" eaLnBrk="1" latinLnBrk="0" hangingPunct="1">
      <a:defRPr sz="2200" kern="1200">
        <a:solidFill>
          <a:srgbClr val="384F70"/>
        </a:solidFill>
        <a:latin typeface="Gill Sans" pitchFamily="-112" charset="0"/>
        <a:ea typeface="ヒラギノ角ゴ ProN W3" pitchFamily="-112" charset="-128"/>
        <a:cs typeface="+mn-cs"/>
        <a:sym typeface="Gill Sans" pitchFamily="-11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2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204" autoAdjust="0"/>
  </p:normalViewPr>
  <p:slideViewPr>
    <p:cSldViewPr snapToGrid="0">
      <p:cViewPr varScale="1">
        <p:scale>
          <a:sx n="46" d="100"/>
          <a:sy n="46" d="100"/>
        </p:scale>
        <p:origin x="-672" y="-102"/>
      </p:cViewPr>
      <p:guideLst>
        <p:guide orient="horz" pos="3072"/>
        <p:guide pos="54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rgane\Desktop\Manip_11_06_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15747462817147898"/>
          <c:y val="0.17165536599591719"/>
          <c:w val="0.66585170603674748"/>
          <c:h val="0.64924321959755238"/>
        </c:manualLayout>
      </c:layout>
      <c:scatterChart>
        <c:scatterStyle val="smoothMarker"/>
        <c:ser>
          <c:idx val="1"/>
          <c:order val="0"/>
          <c:tx>
            <c:strRef>
              <c:f>Feuil1!$D$1</c:f>
              <c:strCache>
                <c:ptCount val="1"/>
                <c:pt idx="0">
                  <c:v>Pentacam</c:v>
                </c:pt>
              </c:strCache>
            </c:strRef>
          </c:tx>
          <c:xVal>
            <c:numRef>
              <c:f>Feuil1!$B$2:$B$18</c:f>
              <c:numCache>
                <c:formatCode>General</c:formatCode>
                <c:ptCount val="1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70</c:v>
                </c:pt>
                <c:pt idx="11">
                  <c:v>80</c:v>
                </c:pt>
                <c:pt idx="12">
                  <c:v>90</c:v>
                </c:pt>
                <c:pt idx="13">
                  <c:v>100</c:v>
                </c:pt>
                <c:pt idx="14">
                  <c:v>110</c:v>
                </c:pt>
                <c:pt idx="15">
                  <c:v>120</c:v>
                </c:pt>
                <c:pt idx="16">
                  <c:v>130</c:v>
                </c:pt>
              </c:numCache>
            </c:numRef>
          </c:xVal>
          <c:yVal>
            <c:numRef>
              <c:f>Feuil1!$D$2:$D$18</c:f>
              <c:numCache>
                <c:formatCode>General</c:formatCode>
                <c:ptCount val="17"/>
                <c:pt idx="0">
                  <c:v>765</c:v>
                </c:pt>
                <c:pt idx="1">
                  <c:v>732</c:v>
                </c:pt>
                <c:pt idx="2">
                  <c:v>721</c:v>
                </c:pt>
                <c:pt idx="3">
                  <c:v>759</c:v>
                </c:pt>
                <c:pt idx="4">
                  <c:v>764</c:v>
                </c:pt>
                <c:pt idx="5">
                  <c:v>775</c:v>
                </c:pt>
                <c:pt idx="6">
                  <c:v>780</c:v>
                </c:pt>
                <c:pt idx="7">
                  <c:v>772</c:v>
                </c:pt>
                <c:pt idx="8">
                  <c:v>778</c:v>
                </c:pt>
                <c:pt idx="9">
                  <c:v>792</c:v>
                </c:pt>
                <c:pt idx="10">
                  <c:v>800</c:v>
                </c:pt>
                <c:pt idx="11">
                  <c:v>845</c:v>
                </c:pt>
                <c:pt idx="12">
                  <c:v>866</c:v>
                </c:pt>
                <c:pt idx="13">
                  <c:v>870</c:v>
                </c:pt>
                <c:pt idx="14">
                  <c:v>880</c:v>
                </c:pt>
                <c:pt idx="15">
                  <c:v>892</c:v>
                </c:pt>
                <c:pt idx="16">
                  <c:v>914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Pachymètre ultrasonic </c:v>
                </c:pt>
              </c:strCache>
            </c:strRef>
          </c:tx>
          <c:spPr>
            <a:ln>
              <a:solidFill>
                <a:schemeClr val="tx1">
                  <a:lumMod val="40000"/>
                  <a:lumOff val="60000"/>
                </a:schemeClr>
              </a:solidFill>
            </a:ln>
          </c:spPr>
          <c:marker>
            <c:spPr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Feuil1!$B$2:$B$18</c:f>
              <c:numCache>
                <c:formatCode>General</c:formatCode>
                <c:ptCount val="1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70</c:v>
                </c:pt>
                <c:pt idx="11">
                  <c:v>80</c:v>
                </c:pt>
                <c:pt idx="12">
                  <c:v>90</c:v>
                </c:pt>
                <c:pt idx="13">
                  <c:v>100</c:v>
                </c:pt>
                <c:pt idx="14">
                  <c:v>110</c:v>
                </c:pt>
                <c:pt idx="15">
                  <c:v>120</c:v>
                </c:pt>
                <c:pt idx="16">
                  <c:v>130</c:v>
                </c:pt>
              </c:numCache>
            </c:numRef>
          </c:xVal>
          <c:yVal>
            <c:numRef>
              <c:f>Feuil1!$C$2:$C$18</c:f>
              <c:numCache>
                <c:formatCode>General</c:formatCode>
                <c:ptCount val="17"/>
                <c:pt idx="0">
                  <c:v>794</c:v>
                </c:pt>
                <c:pt idx="1">
                  <c:v>745</c:v>
                </c:pt>
                <c:pt idx="2">
                  <c:v>750</c:v>
                </c:pt>
                <c:pt idx="8">
                  <c:v>784</c:v>
                </c:pt>
                <c:pt idx="10">
                  <c:v>810</c:v>
                </c:pt>
                <c:pt idx="11">
                  <c:v>820</c:v>
                </c:pt>
                <c:pt idx="12">
                  <c:v>865</c:v>
                </c:pt>
                <c:pt idx="13">
                  <c:v>864</c:v>
                </c:pt>
                <c:pt idx="14">
                  <c:v>862</c:v>
                </c:pt>
                <c:pt idx="15">
                  <c:v>891</c:v>
                </c:pt>
                <c:pt idx="16">
                  <c:v>910</c:v>
                </c:pt>
              </c:numCache>
            </c:numRef>
          </c:yVal>
          <c:smooth val="1"/>
        </c:ser>
        <c:axId val="30543872"/>
        <c:axId val="30546176"/>
      </c:scatterChart>
      <c:valAx>
        <c:axId val="305438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Temps (min)</a:t>
                </a:r>
              </a:p>
            </c:rich>
          </c:tx>
          <c:layout>
            <c:manualLayout>
              <c:xMode val="edge"/>
              <c:yMode val="edge"/>
              <c:x val="0.40440048118985361"/>
              <c:y val="0.8879396325459346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30546176"/>
        <c:crosses val="autoZero"/>
        <c:crossBetween val="midCat"/>
      </c:valAx>
      <c:valAx>
        <c:axId val="30546176"/>
        <c:scaling>
          <c:orientation val="minMax"/>
          <c:min val="6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Pachymétrie centrale (</a:t>
                </a:r>
                <a:r>
                  <a:rPr lang="el-GR" sz="2000"/>
                  <a:t>μ</a:t>
                </a:r>
                <a:r>
                  <a:rPr lang="en-US" sz="2000"/>
                  <a:t>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305438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884704828019475"/>
          <c:y val="0.38812246884226176"/>
          <c:w val="0.26546673455502534"/>
          <c:h val="0.10798286088079036"/>
        </c:manualLayout>
      </c:layout>
      <c:txPr>
        <a:bodyPr/>
        <a:lstStyle/>
        <a:p>
          <a:pPr>
            <a:defRPr sz="2000"/>
          </a:pPr>
          <a:endParaRPr lang="fr-FR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6DB9A-5449-4A42-9CB5-A688591FD8A7}" type="datetimeFigureOut">
              <a:rPr lang="fr-FR" smtClean="0"/>
              <a:pPr/>
              <a:t>28/06/2010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C59EC-735A-40F4-A602-F30715AF47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Pendant cette diapo,</a:t>
            </a:r>
            <a:r>
              <a:rPr lang="fr-FR" baseline="0" dirty="0" smtClean="0"/>
              <a:t> prendre le temps de bien expliquer qu’il faut mettre au point un protocole transposable sur le vivant (puisque c’est le but final)=&gt;il faudrait travailler sur œil entier mais impossible (maintien, perf…) =&gt; Essai sur cornée avec conditions reproduisant au mieux le réel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C59EC-735A-40F4-A602-F30715AF476D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01750" y="3030538"/>
            <a:ext cx="1474470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01913" y="5527675"/>
            <a:ext cx="1214437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963400" y="1409700"/>
            <a:ext cx="3276600" cy="7086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133600" y="1409700"/>
            <a:ext cx="9677400" cy="7086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01750" y="3030538"/>
            <a:ext cx="1474470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01913" y="5527675"/>
            <a:ext cx="1214437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0013" y="6267450"/>
            <a:ext cx="14746287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0013" y="4133850"/>
            <a:ext cx="14746287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133600" y="1397000"/>
            <a:ext cx="6464300" cy="810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50300" y="1397000"/>
            <a:ext cx="6464300" cy="810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775" y="390525"/>
            <a:ext cx="156146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6775" y="2182813"/>
            <a:ext cx="7666038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66775" y="3092450"/>
            <a:ext cx="7666038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812213" y="2182813"/>
            <a:ext cx="7669212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812213" y="3092450"/>
            <a:ext cx="7669212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775" y="388938"/>
            <a:ext cx="5708650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83388" y="388938"/>
            <a:ext cx="9698037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66775" y="2041525"/>
            <a:ext cx="5708650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425" y="6827838"/>
            <a:ext cx="10409238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400425" y="871538"/>
            <a:ext cx="10409238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Gill Sans" pitchFamily="-112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00425" y="7634288"/>
            <a:ext cx="10409238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944350" y="25400"/>
            <a:ext cx="3270250" cy="94742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133600" y="25400"/>
            <a:ext cx="9658350" cy="9474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0013" y="6267450"/>
            <a:ext cx="14746287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0013" y="4133850"/>
            <a:ext cx="14746287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133600" y="6096000"/>
            <a:ext cx="6464300" cy="240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50300" y="6096000"/>
            <a:ext cx="6464300" cy="240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775" y="390525"/>
            <a:ext cx="156146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6775" y="2182813"/>
            <a:ext cx="7666038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66775" y="3092450"/>
            <a:ext cx="7666038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812213" y="2182813"/>
            <a:ext cx="7669212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812213" y="3092450"/>
            <a:ext cx="7669212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775" y="388938"/>
            <a:ext cx="5708650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83388" y="388938"/>
            <a:ext cx="9698037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66775" y="2041525"/>
            <a:ext cx="5708650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425" y="6827838"/>
            <a:ext cx="10409238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400425" y="871538"/>
            <a:ext cx="10409238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Gill Sans" pitchFamily="-112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00425" y="7634288"/>
            <a:ext cx="10409238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-25400" y="-76200"/>
            <a:ext cx="17437100" cy="10020300"/>
          </a:xfrm>
          <a:prstGeom prst="rect">
            <a:avLst/>
          </a:prstGeom>
          <a:gradFill rotWithShape="0">
            <a:gsLst>
              <a:gs pos="0">
                <a:srgbClr val="C1F1FF"/>
              </a:gs>
              <a:gs pos="100000">
                <a:srgbClr val="00102A"/>
              </a:gs>
            </a:gsLst>
            <a:lin ang="17640000" scaled="1"/>
          </a:gra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6" name="AutoShape 2"/>
          <p:cNvSpPr>
            <a:spLocks/>
          </p:cNvSpPr>
          <p:nvPr/>
        </p:nvSpPr>
        <p:spPr bwMode="auto">
          <a:xfrm>
            <a:off x="16243300" y="6388100"/>
            <a:ext cx="1320800" cy="3263900"/>
          </a:xfrm>
          <a:prstGeom prst="roundRect">
            <a:avLst>
              <a:gd name="adj" fmla="val 14421"/>
            </a:avLst>
          </a:prstGeom>
          <a:solidFill>
            <a:schemeClr val="accent1">
              <a:alpha val="22745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7" name="AutoShape 3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6630650" y="8661400"/>
            <a:ext cx="554038" cy="747713"/>
          </a:xfrm>
          <a:prstGeom prst="rightArrow">
            <a:avLst>
              <a:gd name="adj1" fmla="val 62083"/>
              <a:gd name="adj2" fmla="val 70949"/>
            </a:avLst>
          </a:prstGeom>
          <a:solidFill>
            <a:srgbClr val="97BDCA"/>
          </a:solidFill>
          <a:ln w="25400">
            <a:noFill/>
            <a:miter lim="800000"/>
            <a:headEnd/>
            <a:tailEnd/>
          </a:ln>
          <a:effectLst>
            <a:outerShdw dist="380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8" name="AutoShape 4"/>
          <p:cNvSpPr>
            <a:spLocks/>
          </p:cNvSpPr>
          <p:nvPr/>
        </p:nvSpPr>
        <p:spPr bwMode="auto">
          <a:xfrm rot="10800000">
            <a:off x="16521113" y="7615238"/>
            <a:ext cx="554037" cy="747712"/>
          </a:xfrm>
          <a:prstGeom prst="rightArrow">
            <a:avLst>
              <a:gd name="adj1" fmla="val 62046"/>
              <a:gd name="adj2" fmla="val 77991"/>
            </a:avLst>
          </a:prstGeom>
          <a:solidFill>
            <a:srgbClr val="97BDCA"/>
          </a:solidFill>
          <a:ln w="25400">
            <a:noFill/>
            <a:miter lim="800000"/>
            <a:headEnd/>
            <a:tailEnd/>
          </a:ln>
          <a:effectLst>
            <a:outerShdw dist="380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030" name="Group 5"/>
          <p:cNvGrpSpPr>
            <a:grpSpLocks/>
          </p:cNvGrpSpPr>
          <p:nvPr/>
        </p:nvGrpSpPr>
        <p:grpSpPr bwMode="auto">
          <a:xfrm>
            <a:off x="16478250" y="6653213"/>
            <a:ext cx="738188" cy="633412"/>
            <a:chOff x="0" y="0"/>
            <a:chExt cx="464" cy="399"/>
          </a:xfrm>
        </p:grpSpPr>
        <p:sp>
          <p:nvSpPr>
            <p:cNvPr id="2" name="AutoShape 6"/>
            <p:cNvSpPr>
              <a:spLocks/>
            </p:cNvSpPr>
            <p:nvPr/>
          </p:nvSpPr>
          <p:spPr bwMode="auto">
            <a:xfrm rot="-5400000">
              <a:off x="32" y="-32"/>
              <a:ext cx="399" cy="46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3471"/>
                  </a:moveTo>
                  <a:lnTo>
                    <a:pt x="10133" y="3471"/>
                  </a:lnTo>
                  <a:lnTo>
                    <a:pt x="10133" y="0"/>
                  </a:lnTo>
                  <a:lnTo>
                    <a:pt x="21600" y="10800"/>
                  </a:lnTo>
                  <a:lnTo>
                    <a:pt x="10133" y="21600"/>
                  </a:lnTo>
                  <a:lnTo>
                    <a:pt x="10133" y="18129"/>
                  </a:lnTo>
                  <a:lnTo>
                    <a:pt x="0" y="18129"/>
                  </a:lnTo>
                  <a:close/>
                  <a:moveTo>
                    <a:pt x="0" y="3471"/>
                  </a:moveTo>
                </a:path>
              </a:pathLst>
            </a:custGeom>
            <a:solidFill>
              <a:srgbClr val="97BDCA"/>
            </a:solidFill>
            <a:ln w="25400">
              <a:noFill/>
              <a:miter lim="800000"/>
              <a:headEnd/>
              <a:tailEnd/>
            </a:ln>
            <a:effectLst>
              <a:outerShdw dist="38099" dir="54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31" name="Rectangle 7"/>
            <p:cNvSpPr>
              <a:spLocks/>
            </p:cNvSpPr>
            <p:nvPr/>
          </p:nvSpPr>
          <p:spPr bwMode="auto">
            <a:xfrm>
              <a:off x="177" y="253"/>
              <a:ext cx="117" cy="145"/>
            </a:xfrm>
            <a:prstGeom prst="rect">
              <a:avLst/>
            </a:prstGeom>
            <a:solidFill>
              <a:srgbClr val="53728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25400" y="0"/>
            <a:ext cx="1200150" cy="9780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1016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033" name="AutoShape 9"/>
          <p:cNvSpPr>
            <a:spLocks/>
          </p:cNvSpPr>
          <p:nvPr/>
        </p:nvSpPr>
        <p:spPr bwMode="auto">
          <a:xfrm>
            <a:off x="1816100" y="88900"/>
            <a:ext cx="13716000" cy="9575800"/>
          </a:xfrm>
          <a:prstGeom prst="roundRect">
            <a:avLst>
              <a:gd name="adj" fmla="val 1986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Thématiques calculs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409700"/>
            <a:ext cx="13081000" cy="392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6096000"/>
            <a:ext cx="130810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pitchFamily="-112" charset="0"/>
              </a:rPr>
              <a:t>Second level</a:t>
            </a:r>
          </a:p>
          <a:p>
            <a:pPr lvl="2"/>
            <a:r>
              <a:rPr lang="en-US" smtClean="0">
                <a:sym typeface="Gill Sans" pitchFamily="-112" charset="0"/>
              </a:rPr>
              <a:t>Third level</a:t>
            </a:r>
          </a:p>
          <a:p>
            <a:pPr lvl="3"/>
            <a:r>
              <a:rPr lang="en-US" smtClean="0">
                <a:sym typeface="Gill Sans" pitchFamily="-112" charset="0"/>
              </a:rPr>
              <a:t>Fourth level</a:t>
            </a:r>
          </a:p>
          <a:p>
            <a:pPr lvl="4"/>
            <a:r>
              <a:rPr lang="en-US" smtClean="0">
                <a:sym typeface="Gill Sans" pitchFamily="-112" charset="0"/>
              </a:rPr>
              <a:t>Fifth level</a:t>
            </a:r>
          </a:p>
        </p:txBody>
      </p:sp>
      <p:sp>
        <p:nvSpPr>
          <p:cNvPr id="13" name="AutoShape 9"/>
          <p:cNvSpPr>
            <a:spLocks/>
          </p:cNvSpPr>
          <p:nvPr/>
        </p:nvSpPr>
        <p:spPr bwMode="auto">
          <a:xfrm>
            <a:off x="1892300" y="177800"/>
            <a:ext cx="13563600" cy="1117600"/>
          </a:xfrm>
          <a:prstGeom prst="roundRect">
            <a:avLst>
              <a:gd name="adj" fmla="val 13879"/>
            </a:avLst>
          </a:prstGeom>
          <a:solidFill>
            <a:srgbClr val="C6E2ED"/>
          </a:solidFill>
          <a:ln w="12700">
            <a:noFill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228600"/>
            <a:r>
              <a:rPr 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Thématiques calculs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rgbClr val="436283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1pPr>
      <a:lvl2pPr marL="742950" indent="-285750" algn="ctr" rtl="0" eaLnBrk="0" fontAlgn="base" hangingPunct="0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2pPr>
      <a:lvl3pPr marL="1143000" indent="-228600" algn="ctr" rtl="0" eaLnBrk="0" fontAlgn="base" hangingPunct="0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3pPr>
      <a:lvl4pPr marL="1600200" indent="-228600" algn="ctr" rtl="0" eaLnBrk="0" fontAlgn="base" hangingPunct="0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4pPr>
      <a:lvl5pPr marL="2057400" indent="-228600" algn="ctr" rtl="0" eaLnBrk="0" fontAlgn="base" hangingPunct="0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5pPr>
      <a:lvl6pPr marL="457200" algn="ctr" rtl="0" fontAlgn="base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6pPr>
      <a:lvl7pPr marL="914400" algn="ctr" rtl="0" fontAlgn="base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7pPr>
      <a:lvl8pPr marL="1371600" algn="ctr" rtl="0" fontAlgn="base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8pPr>
      <a:lvl9pPr marL="1828800" algn="ctr" rtl="0" fontAlgn="base">
        <a:spcBef>
          <a:spcPts val="800"/>
        </a:spcBef>
        <a:spcAft>
          <a:spcPct val="0"/>
        </a:spcAft>
        <a:defRPr sz="2200" b="1">
          <a:solidFill>
            <a:srgbClr val="436283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25400" y="-76200"/>
            <a:ext cx="17437100" cy="10020300"/>
          </a:xfrm>
          <a:prstGeom prst="rect">
            <a:avLst/>
          </a:prstGeom>
          <a:gradFill rotWithShape="0">
            <a:gsLst>
              <a:gs pos="0">
                <a:srgbClr val="C1F1FF"/>
              </a:gs>
              <a:gs pos="100000">
                <a:srgbClr val="00102A"/>
              </a:gs>
            </a:gsLst>
            <a:lin ang="17640000" scaled="1"/>
          </a:gra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50" name="AutoShape 2"/>
          <p:cNvSpPr>
            <a:spLocks/>
          </p:cNvSpPr>
          <p:nvPr/>
        </p:nvSpPr>
        <p:spPr bwMode="auto">
          <a:xfrm>
            <a:off x="16243300" y="6388100"/>
            <a:ext cx="1320800" cy="3263900"/>
          </a:xfrm>
          <a:prstGeom prst="roundRect">
            <a:avLst>
              <a:gd name="adj" fmla="val 14421"/>
            </a:avLst>
          </a:prstGeom>
          <a:solidFill>
            <a:schemeClr val="accent1">
              <a:alpha val="22745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51" name="AutoShape 3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6630650" y="8661400"/>
            <a:ext cx="554038" cy="747713"/>
          </a:xfrm>
          <a:prstGeom prst="rightArrow">
            <a:avLst>
              <a:gd name="adj1" fmla="val 62083"/>
              <a:gd name="adj2" fmla="val 70949"/>
            </a:avLst>
          </a:prstGeom>
          <a:solidFill>
            <a:srgbClr val="97BDCA"/>
          </a:solidFill>
          <a:ln w="25400">
            <a:noFill/>
            <a:miter lim="800000"/>
            <a:headEnd/>
            <a:tailEnd/>
          </a:ln>
          <a:effectLst>
            <a:outerShdw dist="380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52" name="AutoShape 4">
            <a:hlinkClick r:id="" action="ppaction://hlinkshowjump?jump=previousslide"/>
          </p:cNvPr>
          <p:cNvSpPr>
            <a:spLocks/>
          </p:cNvSpPr>
          <p:nvPr/>
        </p:nvSpPr>
        <p:spPr bwMode="auto">
          <a:xfrm rot="10800000">
            <a:off x="16521113" y="7615238"/>
            <a:ext cx="554037" cy="747712"/>
          </a:xfrm>
          <a:prstGeom prst="rightArrow">
            <a:avLst>
              <a:gd name="adj1" fmla="val 62046"/>
              <a:gd name="adj2" fmla="val 77991"/>
            </a:avLst>
          </a:prstGeom>
          <a:solidFill>
            <a:srgbClr val="97BDCA"/>
          </a:solidFill>
          <a:ln w="25400">
            <a:noFill/>
            <a:miter lim="800000"/>
            <a:headEnd/>
            <a:tailEnd/>
          </a:ln>
          <a:effectLst>
            <a:outerShdw dist="380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3318" name="Group 5"/>
          <p:cNvGrpSpPr>
            <a:grpSpLocks/>
          </p:cNvGrpSpPr>
          <p:nvPr/>
        </p:nvGrpSpPr>
        <p:grpSpPr bwMode="auto">
          <a:xfrm>
            <a:off x="16478250" y="6653213"/>
            <a:ext cx="738188" cy="633412"/>
            <a:chOff x="0" y="0"/>
            <a:chExt cx="464" cy="399"/>
          </a:xfrm>
        </p:grpSpPr>
        <p:sp>
          <p:nvSpPr>
            <p:cNvPr id="2054" name="AutoShape 6"/>
            <p:cNvSpPr>
              <a:spLocks/>
            </p:cNvSpPr>
            <p:nvPr/>
          </p:nvSpPr>
          <p:spPr bwMode="auto">
            <a:xfrm rot="-5400000">
              <a:off x="32" y="-32"/>
              <a:ext cx="399" cy="46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3471"/>
                  </a:moveTo>
                  <a:lnTo>
                    <a:pt x="10133" y="3471"/>
                  </a:lnTo>
                  <a:lnTo>
                    <a:pt x="10133" y="0"/>
                  </a:lnTo>
                  <a:lnTo>
                    <a:pt x="21600" y="10800"/>
                  </a:lnTo>
                  <a:lnTo>
                    <a:pt x="10133" y="21600"/>
                  </a:lnTo>
                  <a:lnTo>
                    <a:pt x="10133" y="18129"/>
                  </a:lnTo>
                  <a:lnTo>
                    <a:pt x="0" y="18129"/>
                  </a:lnTo>
                  <a:close/>
                  <a:moveTo>
                    <a:pt x="0" y="3471"/>
                  </a:moveTo>
                </a:path>
              </a:pathLst>
            </a:custGeom>
            <a:solidFill>
              <a:srgbClr val="97BDCA"/>
            </a:solidFill>
            <a:ln w="25400">
              <a:noFill/>
              <a:miter lim="800000"/>
              <a:headEnd/>
              <a:tailEnd/>
            </a:ln>
            <a:effectLst>
              <a:outerShdw dist="38099" dir="54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055" name="Rectangle 7"/>
            <p:cNvSpPr>
              <a:spLocks/>
            </p:cNvSpPr>
            <p:nvPr/>
          </p:nvSpPr>
          <p:spPr bwMode="auto">
            <a:xfrm>
              <a:off x="177" y="253"/>
              <a:ext cx="117" cy="145"/>
            </a:xfrm>
            <a:prstGeom prst="rect">
              <a:avLst/>
            </a:prstGeom>
            <a:solidFill>
              <a:srgbClr val="53728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25400" y="0"/>
            <a:ext cx="1200150" cy="9780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101600" algn="ctr" rotWithShape="0">
              <a:schemeClr val="bg2">
                <a:alpha val="75000"/>
              </a:schemeClr>
            </a:outerShdw>
          </a:effectLst>
        </p:spPr>
      </p:pic>
      <p:sp>
        <p:nvSpPr>
          <p:cNvPr id="2057" name="AutoShape 9"/>
          <p:cNvSpPr>
            <a:spLocks/>
          </p:cNvSpPr>
          <p:nvPr/>
        </p:nvSpPr>
        <p:spPr bwMode="auto">
          <a:xfrm>
            <a:off x="1816100" y="88900"/>
            <a:ext cx="13716000" cy="9575800"/>
          </a:xfrm>
          <a:prstGeom prst="roundRect">
            <a:avLst>
              <a:gd name="adj" fmla="val 1986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32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397000"/>
            <a:ext cx="13081000" cy="810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pitchFamily="-112" charset="0"/>
              </a:rPr>
              <a:t>Second level</a:t>
            </a:r>
          </a:p>
          <a:p>
            <a:pPr lvl="2"/>
            <a:r>
              <a:rPr lang="en-US" smtClean="0">
                <a:sym typeface="Gill Sans" pitchFamily="-112" charset="0"/>
              </a:rPr>
              <a:t>Third level</a:t>
            </a:r>
          </a:p>
          <a:p>
            <a:pPr lvl="3"/>
            <a:r>
              <a:rPr lang="en-US" smtClean="0">
                <a:sym typeface="Gill Sans" pitchFamily="-112" charset="0"/>
              </a:rPr>
              <a:t>Fourth level</a:t>
            </a:r>
          </a:p>
          <a:p>
            <a:pPr lvl="4"/>
            <a:r>
              <a:rPr lang="en-US" smtClean="0">
                <a:sym typeface="Gill Sans" pitchFamily="-112" charset="0"/>
              </a:rPr>
              <a:t>Fifth level</a:t>
            </a:r>
          </a:p>
        </p:txBody>
      </p:sp>
      <p:sp>
        <p:nvSpPr>
          <p:cNvPr id="13" name="AutoShape 9"/>
          <p:cNvSpPr>
            <a:spLocks/>
          </p:cNvSpPr>
          <p:nvPr/>
        </p:nvSpPr>
        <p:spPr bwMode="auto">
          <a:xfrm>
            <a:off x="1892300" y="177800"/>
            <a:ext cx="13563600" cy="1117600"/>
          </a:xfrm>
          <a:prstGeom prst="roundRect">
            <a:avLst>
              <a:gd name="adj" fmla="val 13879"/>
            </a:avLst>
          </a:prstGeom>
          <a:solidFill>
            <a:srgbClr val="C6E2ED"/>
          </a:solidFill>
          <a:ln w="12700">
            <a:noFill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228600"/>
            <a:endParaRPr lang="fr-FR" sz="6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52400"/>
            <a:ext cx="13081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 b="1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pitchFamily="-112" charset="0"/>
          <a:ea typeface="ヒラギノ角ゴ ProN W6" pitchFamily="-112" charset="-128"/>
          <a:cs typeface="ヒラギノ角ゴ ProN W6" pitchFamily="-112" charset="-128"/>
          <a:sym typeface="Gill Sans" pitchFamily="-112" charset="0"/>
        </a:defRPr>
      </a:lvl9pPr>
    </p:titleStyle>
    <p:bodyStyle>
      <a:lvl1pPr marL="549275" indent="-549275" algn="l" rtl="0" eaLnBrk="0" fontAlgn="base" hangingPunct="0">
        <a:spcBef>
          <a:spcPts val="800"/>
        </a:spcBef>
        <a:spcAft>
          <a:spcPct val="0"/>
        </a:spcAft>
        <a:buSzPct val="218000"/>
        <a:buChar char="•"/>
        <a:defRPr sz="2200" b="1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9800" indent="-381000" algn="l" rtl="0" eaLnBrk="0" fontAlgn="base" hangingPunct="0">
        <a:spcBef>
          <a:spcPts val="800"/>
        </a:spcBef>
        <a:spcAft>
          <a:spcPct val="0"/>
        </a:spcAft>
        <a:buSzPct val="110000"/>
        <a:buChar char="•"/>
        <a:defRPr sz="2200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2pPr>
      <a:lvl3pPr marL="1320800" indent="-292100" algn="l" rtl="0" eaLnBrk="0" fontAlgn="base" hangingPunct="0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3pPr>
      <a:lvl4pPr marL="1778000" indent="-292100" algn="l" rtl="0" eaLnBrk="0" fontAlgn="base" hangingPunct="0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4pPr>
      <a:lvl5pPr marL="2260600" indent="-292100" algn="l" rtl="0" eaLnBrk="0" fontAlgn="base" hangingPunct="0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5pPr>
      <a:lvl6pPr marL="2717800" indent="-292100" algn="l" rtl="0" fontAlgn="base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6pPr>
      <a:lvl7pPr marL="3175000" indent="-292100" algn="l" rtl="0" fontAlgn="base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7pPr>
      <a:lvl8pPr marL="3632200" indent="-292100" algn="l" rtl="0" fontAlgn="base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8pPr>
      <a:lvl9pPr marL="4089400" indent="-292100" algn="l" rtl="0" fontAlgn="base">
        <a:spcBef>
          <a:spcPts val="800"/>
        </a:spcBef>
        <a:spcAft>
          <a:spcPct val="0"/>
        </a:spcAft>
        <a:buSzPct val="95000"/>
        <a:buChar char="•"/>
        <a:defRPr i="1">
          <a:solidFill>
            <a:schemeClr val="tx1"/>
          </a:solidFill>
          <a:latin typeface="+mn-lt"/>
          <a:ea typeface="ヒラギノ角ゴ ProN W3" pitchFamily="-112" charset="-128"/>
          <a:cs typeface="ヒラギノ角ゴ ProN W3" pitchFamily="-112" charset="-128"/>
          <a:sym typeface="Gill Sans" pitchFamily="-112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0" y="1409700"/>
            <a:ext cx="13081000" cy="3179068"/>
          </a:xfrm>
        </p:spPr>
        <p:txBody>
          <a:bodyPr/>
          <a:lstStyle/>
          <a:p>
            <a:pPr eaLnBrk="1" hangingPunct="1"/>
            <a:r>
              <a:rPr lang="fr-FR" sz="5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Utilisation de mesures de champs pour la caractérisation mécanique de cornées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03898" y="6096000"/>
            <a:ext cx="13210702" cy="2400300"/>
          </a:xfrm>
        </p:spPr>
        <p:txBody>
          <a:bodyPr/>
          <a:lstStyle/>
          <a:p>
            <a:pPr marL="0" indent="0" algn="l" eaLnBrk="1" hangingPunct="1"/>
            <a:r>
              <a:rPr lang="en-US" dirty="0" err="1" smtClean="0"/>
              <a:t>Morgane</a:t>
            </a:r>
            <a:r>
              <a:rPr lang="en-US" dirty="0" smtClean="0"/>
              <a:t> BAUER</a:t>
            </a:r>
          </a:p>
          <a:p>
            <a:pPr marL="0" indent="0" algn="l" eaLnBrk="1" hangingPunct="1"/>
            <a:r>
              <a:rPr lang="en-US" dirty="0" err="1" smtClean="0"/>
              <a:t>Directeurs</a:t>
            </a:r>
            <a:r>
              <a:rPr lang="en-US" dirty="0" smtClean="0"/>
              <a:t> du </a:t>
            </a:r>
            <a:r>
              <a:rPr lang="en-US" dirty="0" err="1" smtClean="0"/>
              <a:t>mémoire</a:t>
            </a:r>
            <a:r>
              <a:rPr lang="en-US" dirty="0" smtClean="0"/>
              <a:t> (ENS): </a:t>
            </a:r>
            <a:r>
              <a:rPr lang="en-US" dirty="0" err="1" smtClean="0"/>
              <a:t>Laetitia</a:t>
            </a:r>
            <a:r>
              <a:rPr lang="en-US" dirty="0" smtClean="0"/>
              <a:t> GENTOT</a:t>
            </a:r>
          </a:p>
          <a:p>
            <a:pPr marL="0" indent="0" algn="l" eaLnBrk="1" hangingPunct="1"/>
            <a:r>
              <a:rPr lang="en-US" dirty="0" smtClean="0"/>
              <a:t>                                                    </a:t>
            </a:r>
            <a:r>
              <a:rPr lang="en-US" dirty="0" err="1" smtClean="0"/>
              <a:t>Stéphane</a:t>
            </a:r>
            <a:r>
              <a:rPr lang="en-US" dirty="0" smtClean="0"/>
              <a:t> ROUX</a:t>
            </a:r>
          </a:p>
          <a:p>
            <a:pPr marL="0" indent="0" algn="l" eaLnBrk="1" hangingPunct="1"/>
            <a:r>
              <a:rPr lang="en-US" dirty="0" err="1" smtClean="0"/>
              <a:t>Référent</a:t>
            </a:r>
            <a:r>
              <a:rPr lang="en-US" dirty="0" smtClean="0"/>
              <a:t> (ENSAM):                    Sandra GUERARD</a:t>
            </a:r>
          </a:p>
          <a:p>
            <a:pPr marL="0" indent="0" algn="l" eaLnBrk="1" hangingPunct="1"/>
            <a:r>
              <a:rPr lang="en-US" dirty="0" err="1" smtClean="0"/>
              <a:t>Tuteurs</a:t>
            </a:r>
            <a:r>
              <a:rPr lang="en-US" dirty="0" smtClean="0"/>
              <a:t> </a:t>
            </a:r>
            <a:r>
              <a:rPr lang="en-US" dirty="0" err="1" smtClean="0"/>
              <a:t>hospitaliers</a:t>
            </a:r>
            <a:r>
              <a:rPr lang="en-US" dirty="0" smtClean="0"/>
              <a:t>:                 Jean-Christophe GAVRILOV</a:t>
            </a:r>
          </a:p>
          <a:p>
            <a:pPr marL="0" indent="0" algn="l" eaLnBrk="1" hangingPunct="1"/>
            <a:r>
              <a:rPr lang="en-US" dirty="0" smtClean="0"/>
              <a:t>				     Laurent LAROCHE</a:t>
            </a:r>
          </a:p>
          <a:p>
            <a:pPr marL="0" indent="0" algn="l" eaLnBrk="1" hangingPunct="1"/>
            <a:endParaRPr lang="en-US" dirty="0" smtClean="0"/>
          </a:p>
          <a:p>
            <a:pPr marL="0" indent="0" algn="l" eaLnBrk="1" hangingPunct="1"/>
            <a:endParaRPr lang="en-US" dirty="0" smtClean="0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1977356" y="268288"/>
            <a:ext cx="13465496" cy="936104"/>
          </a:xfrm>
          <a:prstGeom prst="roundRect">
            <a:avLst/>
          </a:prstGeom>
          <a:solidFill>
            <a:srgbClr val="C6E2ED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rgbClr val="384F70"/>
              </a:solidFill>
              <a:effectLst/>
              <a:latin typeface="Gill Sans" pitchFamily="-112" charset="0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pic>
        <p:nvPicPr>
          <p:cNvPr id="6" name="Imag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DFF"/>
              </a:clrFrom>
              <a:clrTo>
                <a:srgbClr val="FA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4011" y="319605"/>
            <a:ext cx="2000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287"/>
          <a:stretch>
            <a:fillRect/>
          </a:stretch>
        </p:blipFill>
        <p:spPr bwMode="auto">
          <a:xfrm>
            <a:off x="7200365" y="112403"/>
            <a:ext cx="27860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01053" y="250143"/>
            <a:ext cx="20002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rgane\Desktop\Manip2\P1110869.JPG"/>
          <p:cNvPicPr>
            <a:picLocks noChangeAspect="1" noChangeArrowheads="1"/>
          </p:cNvPicPr>
          <p:nvPr/>
        </p:nvPicPr>
        <p:blipFill>
          <a:blip r:embed="rId3"/>
          <a:srcRect l="20103" t="11370" r="21104" b="9641"/>
          <a:stretch>
            <a:fillRect/>
          </a:stretch>
        </p:blipFill>
        <p:spPr bwMode="auto">
          <a:xfrm>
            <a:off x="7626486" y="1575880"/>
            <a:ext cx="7568118" cy="7645941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Essai</a:t>
            </a:r>
          </a:p>
        </p:txBody>
      </p:sp>
      <p:sp>
        <p:nvSpPr>
          <p:cNvPr id="23" name="AutoShape 13"/>
          <p:cNvSpPr>
            <a:spLocks/>
          </p:cNvSpPr>
          <p:nvPr/>
        </p:nvSpPr>
        <p:spPr bwMode="auto">
          <a:xfrm>
            <a:off x="2409404" y="1778682"/>
            <a:ext cx="6552728" cy="2088232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2681436" y="1744757"/>
            <a:ext cx="90170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 algn="l">
              <a:spcBef>
                <a:spcPts val="800"/>
              </a:spcBef>
              <a:buSzPct val="218000"/>
              <a:buFontTx/>
              <a:buBlip>
                <a:blip r:embed="rId4"/>
              </a:buBlip>
            </a:pPr>
            <a:r>
              <a:rPr lang="fr-FR" b="1" dirty="0" smtClean="0">
                <a:solidFill>
                  <a:schemeClr val="tx1"/>
                </a:solidFill>
              </a:rPr>
              <a:t>Matériel et méthodes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Maintien en température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 Maintien de la Pression Intra Oculaire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Circulation de BSS+ à 1 ml/min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Mise en place du goutte à goutte 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endParaRPr lang="fr-FR" dirty="0" smtClean="0">
              <a:solidFill>
                <a:schemeClr val="tx1"/>
              </a:solidFill>
            </a:endParaRPr>
          </a:p>
          <a:p>
            <a:pPr marL="990600" lvl="1" indent="-381000" algn="l">
              <a:spcBef>
                <a:spcPts val="800"/>
              </a:spcBef>
              <a:buSzPct val="110000"/>
              <a:buFontTx/>
              <a:buBlip>
                <a:blip r:embed="rId5"/>
              </a:buBlip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AutoShape 3"/>
          <p:cNvSpPr>
            <a:spLocks/>
          </p:cNvSpPr>
          <p:nvPr/>
        </p:nvSpPr>
        <p:spPr bwMode="auto">
          <a:xfrm>
            <a:off x="2409404" y="4610730"/>
            <a:ext cx="6552728" cy="2028552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Rectangle 6"/>
          <p:cNvSpPr>
            <a:spLocks/>
          </p:cNvSpPr>
          <p:nvPr/>
        </p:nvSpPr>
        <p:spPr bwMode="auto">
          <a:xfrm>
            <a:off x="2681436" y="4551050"/>
            <a:ext cx="90170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 algn="l">
              <a:spcBef>
                <a:spcPts val="800"/>
              </a:spcBef>
              <a:buSzPct val="218000"/>
              <a:buFontTx/>
              <a:buBlip>
                <a:blip r:embed="rId4"/>
              </a:buBlip>
            </a:pPr>
            <a:r>
              <a:rPr lang="fr-FR" b="1" dirty="0" smtClean="0">
                <a:solidFill>
                  <a:schemeClr val="tx1"/>
                </a:solidFill>
              </a:rPr>
              <a:t>Début de l’essai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PIO=16 mmHg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/>
              <a:t>Pachymétrie centrale =760 </a:t>
            </a:r>
            <a:r>
              <a:rPr lang="fr-FR" dirty="0" smtClean="0">
                <a:latin typeface="Calibri"/>
              </a:rPr>
              <a:t>μm</a:t>
            </a:r>
            <a:endParaRPr lang="fr-FR" dirty="0" smtClean="0"/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endParaRPr lang="fr-FR" dirty="0" smtClean="0">
              <a:solidFill>
                <a:schemeClr val="tx1"/>
              </a:solidFill>
            </a:endParaRPr>
          </a:p>
          <a:p>
            <a:pPr marL="990600" lvl="1" indent="-381000" algn="l">
              <a:spcBef>
                <a:spcPts val="800"/>
              </a:spcBef>
              <a:buSzPct val="110000"/>
              <a:buFontTx/>
              <a:buBlip>
                <a:blip r:embed="rId5"/>
              </a:buBlip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AutoShape 13"/>
          <p:cNvSpPr>
            <a:spLocks/>
          </p:cNvSpPr>
          <p:nvPr/>
        </p:nvSpPr>
        <p:spPr bwMode="auto">
          <a:xfrm>
            <a:off x="2409404" y="7286162"/>
            <a:ext cx="6552728" cy="2088232"/>
          </a:xfrm>
          <a:prstGeom prst="roundRect">
            <a:avLst>
              <a:gd name="adj" fmla="val 7245"/>
            </a:avLst>
          </a:prstGeom>
          <a:solidFill>
            <a:schemeClr val="accent3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Rectangle 6"/>
          <p:cNvSpPr>
            <a:spLocks/>
          </p:cNvSpPr>
          <p:nvPr/>
        </p:nvSpPr>
        <p:spPr bwMode="auto">
          <a:xfrm>
            <a:off x="2753444" y="7070138"/>
            <a:ext cx="90170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 algn="l">
              <a:spcBef>
                <a:spcPts val="800"/>
              </a:spcBef>
              <a:buSzPct val="218000"/>
              <a:buFontTx/>
              <a:buBlip>
                <a:blip r:embed="rId4"/>
              </a:buBlip>
            </a:pPr>
            <a:r>
              <a:rPr lang="fr-FR" b="1" dirty="0" smtClean="0">
                <a:solidFill>
                  <a:schemeClr val="tx1"/>
                </a:solidFill>
              </a:rPr>
              <a:t>Problèmes rencontrés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dirty="0" smtClean="0">
                <a:solidFill>
                  <a:schemeClr val="tx1"/>
                </a:solidFill>
              </a:rPr>
              <a:t>Mesure de la PIO</a:t>
            </a:r>
          </a:p>
          <a:p>
            <a:pPr marL="990600" lvl="1" indent="-381000" algn="l">
              <a:spcBef>
                <a:spcPts val="800"/>
              </a:spcBef>
              <a:buSzPct val="110000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Appareils de mesure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12" name="AutoShape 13"/>
          <p:cNvSpPr>
            <a:spLocks/>
          </p:cNvSpPr>
          <p:nvPr/>
        </p:nvSpPr>
        <p:spPr bwMode="auto">
          <a:xfrm>
            <a:off x="2409404" y="2257471"/>
            <a:ext cx="12529392" cy="1512168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3"/>
          <p:cNvSpPr>
            <a:spLocks/>
          </p:cNvSpPr>
          <p:nvPr/>
        </p:nvSpPr>
        <p:spPr bwMode="auto">
          <a:xfrm>
            <a:off x="2409404" y="4226250"/>
            <a:ext cx="12529392" cy="2316584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09404" y="4318980"/>
            <a:ext cx="12529392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Pentacam : </a:t>
            </a: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Des plans laser sont envoyés sur la cornée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, 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la surface postérieure et la surface antérieure 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diffusent 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la lumière, ce qui 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permet à la caméra d’enregistrer  la </a:t>
            </a:r>
            <a:r>
              <a:rPr kumimoji="0" lang="fr-FR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géométrie.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503439" y="2409123"/>
            <a:ext cx="12529392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indent="-549275" algn="l">
              <a:spcBef>
                <a:spcPts val="800"/>
              </a:spcBef>
              <a:buSzPct val="218000"/>
              <a:buBlip>
                <a:blip r:embed="rId3"/>
              </a:buBlip>
              <a:defRPr/>
            </a:pPr>
            <a:r>
              <a:rPr lang="fr-FR" sz="2800" b="1" kern="0" dirty="0" smtClean="0">
                <a:solidFill>
                  <a:schemeClr val="tx1"/>
                </a:solidFill>
                <a:latin typeface="+mn-lt"/>
                <a:ea typeface="+mn-ea"/>
              </a:rPr>
              <a:t>Mesure de la PIO : </a:t>
            </a: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Tonomètre à aplanation, </a:t>
            </a:r>
            <a:r>
              <a:rPr lang="fr-FR" sz="2800" dirty="0" smtClean="0">
                <a:solidFill>
                  <a:schemeClr val="tx1"/>
                </a:solidFill>
              </a:rPr>
              <a:t>mesure la force qu’il faut fournir pour aplanir une certaine surface de la cornée.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8507" y="5927257"/>
            <a:ext cx="3362325" cy="33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r="35144"/>
          <a:stretch>
            <a:fillRect/>
          </a:stretch>
        </p:blipFill>
        <p:spPr bwMode="auto">
          <a:xfrm>
            <a:off x="8211457" y="6116001"/>
            <a:ext cx="5591628" cy="294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l="5688" t="5724" r="6840" b="6588"/>
          <a:stretch>
            <a:fillRect/>
          </a:stretch>
        </p:blipFill>
        <p:spPr bwMode="auto">
          <a:xfrm>
            <a:off x="3174257" y="1270625"/>
            <a:ext cx="11017827" cy="8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Résultats : pachymétrie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743188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" name="Graphique 8"/>
          <p:cNvGraphicFramePr/>
          <p:nvPr/>
        </p:nvGraphicFramePr>
        <p:xfrm>
          <a:off x="3015574" y="1964987"/>
          <a:ext cx="11167354" cy="661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Résultats : pachymétrie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743188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Hypothèses sur l’origine du problème: 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tabLst/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dirty="0" smtClean="0">
                <a:ea typeface="+mn-ea"/>
              </a:rPr>
              <a:t>Pression Intra Oculaire trop grande</a:t>
            </a:r>
            <a:endParaRPr lang="fr-FR" sz="2800" noProof="0" dirty="0" smtClean="0">
              <a:ea typeface="+mn-ea"/>
            </a:endParaRP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dirty="0" smtClean="0">
                <a:ea typeface="+mn-ea"/>
              </a:rPr>
              <a:t>Solution de BSS+ insuffisante pour maintenir la cornée en vie</a:t>
            </a:r>
            <a:endParaRPr lang="fr-FR" sz="2800" noProof="0" dirty="0" smtClean="0">
              <a:ea typeface="+mn-ea"/>
            </a:endParaRP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Mauvais état de la barrière épithéliale avant l’essai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Température trop grande</a:t>
            </a: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 de la modélisation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tabLst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Obtenir un champ de point provenant de l’essai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kumimoji="0" lang="fr-FR" sz="28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Obtenir un champ de point provenant du </a:t>
            </a: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modèle</a:t>
            </a:r>
            <a:endParaRPr kumimoji="0" lang="fr-FR" sz="28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kumimoji="0" lang="fr-FR" sz="28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Mettre au point une méthode pour les comparer</a:t>
            </a:r>
            <a:endParaRPr kumimoji="0" lang="fr-FR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Exploitation du réel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Le Pentacam donne des fichiers Excel, exploités avec Matlab afin d’obtenir des champs de points</a:t>
            </a: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pic>
        <p:nvPicPr>
          <p:cNvPr id="2" name="Picture 2" descr="C:\Users\Morgane\Desktop\CorneeAnt.jpg"/>
          <p:cNvPicPr>
            <a:picLocks noChangeAspect="1" noChangeArrowheads="1"/>
          </p:cNvPicPr>
          <p:nvPr/>
        </p:nvPicPr>
        <p:blipFill>
          <a:blip r:embed="rId4"/>
          <a:srcRect l="8252" t="4982" r="4998" b="26040"/>
          <a:stretch>
            <a:fillRect/>
          </a:stretch>
        </p:blipFill>
        <p:spPr bwMode="auto">
          <a:xfrm>
            <a:off x="3638144" y="3365771"/>
            <a:ext cx="9494196" cy="60116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Modèle axisymétrique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1615" y="4019550"/>
            <a:ext cx="8847614" cy="282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29065" y="24092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Modèle de base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fr-FR" sz="2800" noProof="0" dirty="0" smtClean="0">
                <a:ea typeface="+mn-ea"/>
              </a:rPr>
              <a:t>E = 1MPa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5"/>
              </a:buBlip>
            </a:pPr>
            <a:r>
              <a:rPr lang="el-GR" sz="2800" kern="0" dirty="0" smtClean="0">
                <a:solidFill>
                  <a:schemeClr val="tx1"/>
                </a:solidFill>
                <a:latin typeface="+mn-lt"/>
                <a:ea typeface="+mn-ea"/>
              </a:rPr>
              <a:t>ν</a:t>
            </a: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= 0,49</a:t>
            </a: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Influence des paramètres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17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29065" y="24092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Paramètres pouvant varier : E, </a:t>
            </a:r>
            <a:r>
              <a:rPr lang="el-GR" sz="2800" kern="0" noProof="0" dirty="0" smtClean="0">
                <a:solidFill>
                  <a:schemeClr val="tx1"/>
                </a:solidFill>
                <a:latin typeface="Calibri"/>
                <a:ea typeface="+mn-ea"/>
              </a:rPr>
              <a:t>ν</a:t>
            </a:r>
            <a:r>
              <a:rPr lang="fr-FR" sz="2800" kern="0" dirty="0" smtClean="0">
                <a:solidFill>
                  <a:schemeClr val="tx1"/>
                </a:solidFill>
                <a:latin typeface="Calibri"/>
                <a:ea typeface="+mn-ea"/>
              </a:rPr>
              <a:t>, </a:t>
            </a: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PIO, épaisseur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Il faut quantifier la sensibilité du modèle à chacun des paramètres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Elaboration d’une norme : 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Tableau ou graphe</a:t>
            </a: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173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1295400" cy="1076325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1533525"/>
            <a:ext cx="1734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173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1295400" cy="1076325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533525"/>
            <a:ext cx="17348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6630" y="3836448"/>
            <a:ext cx="23050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Modèle 3D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18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20510" y="24092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Nécessité de créer un modèle orthotrope pour s’approcher au mieux de la réalité </a:t>
            </a: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Définition du matériau:</a:t>
            </a: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0489" y="4140943"/>
            <a:ext cx="11437116" cy="43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Exploitation des modèles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509724" y="1770431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20510" y="24092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Variation des paramètres:</a:t>
            </a:r>
          </a:p>
          <a:p>
            <a:pPr marL="1447800" lvl="2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dirty="0" smtClean="0"/>
              <a:t>Matériaux</a:t>
            </a:r>
          </a:p>
          <a:p>
            <a:pPr marL="1447800" lvl="2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dirty="0" smtClean="0"/>
              <a:t>Conditions limites</a:t>
            </a:r>
          </a:p>
          <a:p>
            <a:pPr marL="1447800" lvl="2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kern="0" dirty="0" smtClean="0">
                <a:solidFill>
                  <a:schemeClr val="tx1"/>
                </a:solidFill>
              </a:rPr>
              <a:t>Géométrie</a:t>
            </a:r>
          </a:p>
          <a:p>
            <a:pPr marL="1447800" lvl="2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kern="0" dirty="0" smtClean="0">
                <a:solidFill>
                  <a:schemeClr val="tx1"/>
                </a:solidFill>
              </a:rPr>
              <a:t>Maillage</a:t>
            </a:r>
          </a:p>
          <a:p>
            <a:pPr marL="1447800" lvl="2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r>
              <a:rPr lang="fr-FR" sz="2800" kern="0" dirty="0" smtClean="0">
                <a:solidFill>
                  <a:schemeClr val="tx1"/>
                </a:solidFill>
              </a:rPr>
              <a:t>…</a:t>
            </a: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463675" lvl="2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Récupération des déplacements en chaque point</a:t>
            </a: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But de cette étude</a:t>
            </a: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2409404" y="2859932"/>
            <a:ext cx="12529392" cy="3560746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840477" y="3492646"/>
            <a:ext cx="11750166" cy="26776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514350" indent="-514350" algn="l"/>
            <a:r>
              <a:rPr lang="fr-FR" sz="2800" dirty="0" smtClean="0"/>
              <a:t>	A long terme, le but de cette étude est d’améliorer la prédictibilité et le </a:t>
            </a:r>
          </a:p>
          <a:p>
            <a:pPr marL="514350" indent="-514350" algn="l"/>
            <a:r>
              <a:rPr lang="fr-FR" sz="2800" dirty="0" smtClean="0"/>
              <a:t>suivi des opérations chirurgicales de l’œil.</a:t>
            </a:r>
          </a:p>
          <a:p>
            <a:pPr marL="514350" indent="-514350" algn="l"/>
            <a:endParaRPr lang="fr-FR" sz="2800" dirty="0" smtClean="0"/>
          </a:p>
          <a:p>
            <a:pPr marL="514350" indent="-514350" algn="l"/>
            <a:r>
              <a:rPr lang="fr-FR" sz="2800" dirty="0" smtClean="0"/>
              <a:t>	A plus court terme, le but de cette étude est d’obtenir une mesure de </a:t>
            </a:r>
          </a:p>
          <a:p>
            <a:pPr marL="514350" indent="-514350" algn="l"/>
            <a:r>
              <a:rPr lang="fr-FR" sz="2800" dirty="0" smtClean="0"/>
              <a:t>la géométrie cornéenne que l’on comparera avec différents modèles afin </a:t>
            </a:r>
          </a:p>
          <a:p>
            <a:pPr marL="514350" indent="-514350" algn="l"/>
            <a:r>
              <a:rPr lang="fr-FR" sz="2800" dirty="0" smtClean="0"/>
              <a:t>de caractériser la cornée.</a:t>
            </a:r>
          </a:p>
          <a:p>
            <a:pPr marL="514350" indent="-514350" algn="l"/>
            <a:r>
              <a:rPr lang="fr-FR" sz="2800" dirty="0" smtClean="0"/>
              <a:t>	</a:t>
            </a:r>
            <a:endParaRPr lang="fr-F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2488942" y="1687304"/>
            <a:ext cx="11809379" cy="7101191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76665" y="2256817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20510" y="3510663"/>
            <a:ext cx="11381362" cy="406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Expérimental</a:t>
            </a:r>
            <a:r>
              <a:rPr lang="fr-FR" sz="2800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: Un nouveau protocole a été mis au point pour comprendre l’origine du problème </a:t>
            </a: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endParaRPr lang="fr-FR" sz="2800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Modèle: Il pourra être raffiné et développé après la récupération des données expérimentales</a:t>
            </a: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endParaRPr lang="fr-FR" sz="2800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endParaRPr lang="fr-FR" b="1" kern="0" noProof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1006475" lvl="1" indent="-549275" algn="l">
              <a:spcBef>
                <a:spcPts val="800"/>
              </a:spcBef>
              <a:buSzPct val="218000"/>
              <a:defRPr/>
            </a:pPr>
            <a:r>
              <a:rPr lang="fr-FR" b="1" kern="0" noProof="0" dirty="0" smtClean="0">
                <a:solidFill>
                  <a:schemeClr val="tx1"/>
                </a:solidFill>
                <a:latin typeface="+mn-lt"/>
                <a:ea typeface="+mn-ea"/>
              </a:rPr>
              <a:t>  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</a:t>
            </a: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2409404" y="2859932"/>
            <a:ext cx="12529392" cy="5778230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821022" y="3677044"/>
            <a:ext cx="115175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romanUcPeriod"/>
            </a:pPr>
            <a:r>
              <a:rPr lang="fr-FR" sz="2800" dirty="0" smtClean="0"/>
              <a:t>Rappels physiologiques</a:t>
            </a:r>
          </a:p>
          <a:p>
            <a:pPr marL="514350" indent="-514350" algn="l"/>
            <a:endParaRPr lang="fr-FR" sz="2800" dirty="0" smtClean="0"/>
          </a:p>
          <a:p>
            <a:pPr marL="571500" indent="-571500" algn="l">
              <a:buFont typeface="+mj-lt"/>
              <a:buAutoNum type="romanUcPeriod" startAt="2"/>
            </a:pPr>
            <a:r>
              <a:rPr lang="fr-FR" sz="2800" dirty="0" smtClean="0"/>
              <a:t>Essais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fr-FR" sz="2800" dirty="0" smtClean="0"/>
              <a:t>Préparation de la cornée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fr-FR" sz="2800" dirty="0" smtClean="0"/>
              <a:t>Support expérimental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fr-FR" sz="2800" dirty="0" smtClean="0"/>
              <a:t>Mesures effectuées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fr-FR" sz="2800" dirty="0" smtClean="0"/>
              <a:t>Résultat</a:t>
            </a:r>
          </a:p>
          <a:p>
            <a:pPr marL="971550" lvl="1" indent="-514350" algn="l"/>
            <a:endParaRPr lang="fr-FR" sz="2800" dirty="0" smtClean="0"/>
          </a:p>
          <a:p>
            <a:pPr marL="514350" indent="-514350" algn="l">
              <a:buFont typeface="+mj-lt"/>
              <a:buAutoNum type="romanUcPeriod" startAt="2"/>
            </a:pPr>
            <a:r>
              <a:rPr lang="fr-FR" sz="2800" dirty="0" smtClean="0"/>
              <a:t>Modélisation</a:t>
            </a:r>
            <a:endParaRPr lang="fr-F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Rappel</a:t>
            </a: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9241277" y="2860575"/>
            <a:ext cx="5697519" cy="4474079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pic>
        <p:nvPicPr>
          <p:cNvPr id="9" name="Image 8" descr="CoupeHistologiqueCorn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546" y="2136928"/>
            <a:ext cx="6810403" cy="5748442"/>
          </a:xfrm>
          <a:prstGeom prst="rect">
            <a:avLst/>
          </a:prstGeom>
        </p:spPr>
      </p:pic>
      <p:sp>
        <p:nvSpPr>
          <p:cNvPr id="11" name="AutoShape 3"/>
          <p:cNvSpPr>
            <a:spLocks/>
          </p:cNvSpPr>
          <p:nvPr/>
        </p:nvSpPr>
        <p:spPr bwMode="auto">
          <a:xfrm>
            <a:off x="2957208" y="8333349"/>
            <a:ext cx="4922195" cy="784054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56817" y="8450080"/>
            <a:ext cx="6284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</a:rPr>
              <a:t>Vue en coupe de la cornée</a:t>
            </a:r>
            <a:endParaRPr lang="fr-FR" sz="2800" dirty="0">
              <a:latin typeface="+mj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9533106" y="3440175"/>
            <a:ext cx="5136205" cy="288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indent="-549275" algn="l">
              <a:spcBef>
                <a:spcPts val="800"/>
              </a:spcBef>
              <a:buSzPct val="218000"/>
              <a:buBlip>
                <a:blip r:embed="rId4"/>
              </a:buBlip>
              <a:defRPr/>
            </a:pPr>
            <a:r>
              <a:rPr lang="fr-FR" b="1" kern="0" dirty="0" smtClean="0">
                <a:solidFill>
                  <a:schemeClr val="tx1"/>
                </a:solidFill>
                <a:latin typeface="+mn-lt"/>
                <a:ea typeface="+mn-ea"/>
              </a:rPr>
              <a:t>Le stroma est constitué de fibres de collagènes orientées</a:t>
            </a:r>
          </a:p>
          <a:p>
            <a:pPr marL="549275" indent="-549275" algn="l">
              <a:spcBef>
                <a:spcPts val="800"/>
              </a:spcBef>
              <a:buSzPct val="218000"/>
              <a:defRPr/>
            </a:pPr>
            <a:endParaRPr lang="fr-FR" b="1" kern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4"/>
              </a:buBlip>
              <a:tabLst/>
              <a:defRPr/>
            </a:pPr>
            <a:r>
              <a:rPr lang="fr-FR" b="1" kern="0" dirty="0" smtClean="0">
                <a:solidFill>
                  <a:schemeClr val="tx1"/>
                </a:solidFill>
                <a:latin typeface="+mn-lt"/>
                <a:ea typeface="+mn-ea"/>
              </a:rPr>
              <a:t>Les cellules endothéliales ont un rôle de pompe dans la cornée et évacue l’eau stockée dans le stroma, ce qui permet de garder une cornée transparente et d’épaisseur constante</a:t>
            </a:r>
          </a:p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tabLst/>
              <a:defRPr/>
            </a:pPr>
            <a:endParaRPr lang="fr-FR" b="1" kern="0" dirty="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06686" y="7598229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Œil</a:t>
            </a:r>
            <a:endParaRPr lang="fr-FR" sz="28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593772" y="1502229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Extérieur</a:t>
            </a:r>
            <a:endParaRPr lang="fr-FR" sz="28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868135" y="1393371"/>
            <a:ext cx="11982536" cy="6727372"/>
            <a:chOff x="2397080" y="2071710"/>
            <a:chExt cx="11982536" cy="6019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30498" y="2071710"/>
              <a:ext cx="111633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3387688" y="4662486"/>
              <a:ext cx="1285884" cy="43088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Cornea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530564" y="5091114"/>
              <a:ext cx="1000132" cy="43088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Pupil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1960248" y="2376471"/>
              <a:ext cx="1714512" cy="42862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Sclera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1960248" y="3662354"/>
              <a:ext cx="1714512" cy="42862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chemeClr val="accent4"/>
                  </a:solidFill>
                </a:rPr>
                <a:t>Retina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1960248" y="5946111"/>
              <a:ext cx="2419368" cy="43088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chemeClr val="accent4"/>
                  </a:solidFill>
                </a:rPr>
                <a:t>Optic nerve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397080" y="5948370"/>
              <a:ext cx="2276492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accent4"/>
                  </a:solidFill>
                </a:rPr>
                <a:t>Crystalline lens</a:t>
              </a:r>
            </a:p>
            <a:p>
              <a:pPr algn="r"/>
              <a:endParaRPr lang="en-US" b="1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Essais</a:t>
            </a: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2409404" y="2860576"/>
            <a:ext cx="12529392" cy="1512168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2409404" y="4576440"/>
            <a:ext cx="12529392" cy="1863271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895779" y="4746990"/>
            <a:ext cx="12529392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indent="-549275" algn="l">
              <a:spcBef>
                <a:spcPts val="800"/>
              </a:spcBef>
              <a:buSzPct val="218000"/>
              <a:buBlip>
                <a:blip r:embed="rId3"/>
              </a:buBlip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Essais à mener:</a:t>
            </a:r>
            <a:endParaRPr lang="fr-FR" sz="2800" dirty="0" smtClean="0">
              <a:solidFill>
                <a:schemeClr val="tx1"/>
              </a:solidFill>
            </a:endParaRP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N W3" pitchFamily="-112" charset="-128"/>
                <a:cs typeface="ヒラギノ角ゴ ProN W3" pitchFamily="-112" charset="-128"/>
                <a:sym typeface="Gill Sans" pitchFamily="-112" charset="0"/>
              </a:rPr>
              <a:t>Stabilité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cs typeface="ヒラギノ角ゴ ProN W3" pitchFamily="-112" charset="-128"/>
              </a:rPr>
              <a:t>Indentation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50904" y="3090075"/>
            <a:ext cx="12529392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indent="-549275" algn="l">
              <a:spcBef>
                <a:spcPts val="800"/>
              </a:spcBef>
              <a:buSzPct val="218000"/>
              <a:buBlip>
                <a:blip r:embed="rId3"/>
              </a:buBlip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But des essais: </a:t>
            </a:r>
            <a:r>
              <a:rPr lang="fr-FR" sz="2800" dirty="0" smtClean="0">
                <a:solidFill>
                  <a:schemeClr val="tx1"/>
                </a:solidFill>
              </a:rPr>
              <a:t>Indenter la cornée et mesurer sa réaction afin de caractériser le comportement mécanique.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Dispositif d’essai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14" name="AutoShape 3"/>
          <p:cNvSpPr>
            <a:spLocks/>
          </p:cNvSpPr>
          <p:nvPr/>
        </p:nvSpPr>
        <p:spPr bwMode="auto">
          <a:xfrm>
            <a:off x="2175944" y="5685375"/>
            <a:ext cx="7065333" cy="2406251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506679" y="5855925"/>
            <a:ext cx="11813714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indent="-549275" algn="l">
              <a:spcBef>
                <a:spcPts val="800"/>
              </a:spcBef>
              <a:buSzPct val="218000"/>
              <a:buBlip>
                <a:blip r:embed="rId3"/>
              </a:buBlip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Contraintes à respecter:</a:t>
            </a:r>
            <a:endParaRPr lang="fr-FR" sz="2800" dirty="0" smtClean="0">
              <a:solidFill>
                <a:schemeClr val="tx1"/>
              </a:solidFill>
            </a:endParaRP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cs typeface="ヒラギノ角ゴ ProN W3" pitchFamily="-112" charset="-128"/>
              </a:rPr>
              <a:t>Adaptation à la chambre existante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cs typeface="ヒラギノ角ゴ ProN W3" pitchFamily="-112" charset="-128"/>
              </a:rPr>
              <a:t>Maintien de la température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2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N W3" pitchFamily="-112" charset="-128"/>
                <a:cs typeface="ヒラギノ角ゴ ProN W3" pitchFamily="-112" charset="-128"/>
                <a:sym typeface="Gill Sans" pitchFamily="-112" charset="0"/>
              </a:rPr>
              <a:t>Maintien</a:t>
            </a:r>
            <a:r>
              <a:rPr kumimoji="0" lang="fr-FR" sz="28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N W3" pitchFamily="-112" charset="-128"/>
                <a:cs typeface="ヒラギノ角ゴ ProN W3" pitchFamily="-112" charset="-128"/>
                <a:sym typeface="Gill Sans" pitchFamily="-112" charset="0"/>
              </a:rPr>
              <a:t> de la PIO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2125" y="1459473"/>
            <a:ext cx="774382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31445" y="4766554"/>
            <a:ext cx="6006282" cy="432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Essai de stabilité</a:t>
            </a: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2409404" y="2860576"/>
            <a:ext cx="12529392" cy="1512168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47" name="Rectangle 6"/>
          <p:cNvSpPr>
            <a:spLocks/>
          </p:cNvSpPr>
          <p:nvPr/>
        </p:nvSpPr>
        <p:spPr bwMode="auto">
          <a:xfrm>
            <a:off x="2193380" y="2447156"/>
            <a:ext cx="12961440" cy="23576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>
              <a:spcBef>
                <a:spcPts val="800"/>
              </a:spcBef>
              <a:buSzPct val="218000"/>
            </a:pPr>
            <a:r>
              <a:rPr lang="fr-FR" sz="2800" dirty="0" smtClean="0">
                <a:solidFill>
                  <a:schemeClr val="tx1"/>
                </a:solidFill>
              </a:rPr>
              <a:t>Proposer un protocole expérimental permettant de maintenir la stabilité de la cornée pendant plusieurs heures [</a:t>
            </a:r>
            <a:r>
              <a:rPr lang="fr-FR" sz="2800" b="1" dirty="0" smtClean="0">
                <a:solidFill>
                  <a:schemeClr val="tx1"/>
                </a:solidFill>
              </a:rPr>
              <a:t>M A </a:t>
            </a:r>
            <a:r>
              <a:rPr lang="fr-FR" sz="2800" b="1" dirty="0" err="1" smtClean="0">
                <a:solidFill>
                  <a:schemeClr val="tx1"/>
                </a:solidFill>
              </a:rPr>
              <a:t>Thiel</a:t>
            </a:r>
            <a:r>
              <a:rPr lang="fr-FR" sz="2800" b="1" dirty="0" smtClean="0">
                <a:solidFill>
                  <a:schemeClr val="tx1"/>
                </a:solidFill>
              </a:rPr>
              <a:t>, 2001</a:t>
            </a:r>
            <a:r>
              <a:rPr lang="fr-FR" sz="2800" dirty="0" smtClean="0">
                <a:solidFill>
                  <a:schemeClr val="tx1"/>
                </a:solidFill>
              </a:rPr>
              <a:t>]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2409404" y="4576440"/>
            <a:ext cx="12529392" cy="2316584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409404" y="4669170"/>
            <a:ext cx="12529392" cy="209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549275" marR="0" lvl="0" indent="-54927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218000"/>
              <a:buFontTx/>
              <a:buBlip>
                <a:blip r:embed="rId3"/>
              </a:buBlip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Gill Sans" pitchFamily="-112" charset="0"/>
              </a:rPr>
              <a:t>Points à vérifier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2800" kern="0" dirty="0" smtClean="0">
                <a:solidFill>
                  <a:schemeClr val="tx1"/>
                </a:solidFill>
                <a:latin typeface="+mn-lt"/>
                <a:cs typeface="ヒラギノ角ゴ ProN W3" pitchFamily="-112" charset="-128"/>
              </a:rPr>
              <a:t>Pachymétrie centrale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N W3" pitchFamily="-112" charset="-128"/>
                <a:cs typeface="ヒラギノ角ゴ ProN W3" pitchFamily="-112" charset="-128"/>
                <a:sym typeface="Gill Sans" pitchFamily="-112" charset="0"/>
              </a:rPr>
              <a:t>Nombre</a:t>
            </a: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ヒラギノ角ゴ ProN W3" pitchFamily="-112" charset="-128"/>
                <a:cs typeface="ヒラギノ角ゴ ProN W3" pitchFamily="-112" charset="-128"/>
                <a:sym typeface="Gill Sans" pitchFamily="-112" charset="0"/>
              </a:rPr>
              <a:t> de cellules endothéliales</a:t>
            </a:r>
          </a:p>
          <a:p>
            <a:pPr marL="990600" marR="0" lvl="1" indent="-381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2800" kern="0" noProof="0" dirty="0" smtClean="0">
                <a:solidFill>
                  <a:schemeClr val="tx1"/>
                </a:solidFill>
                <a:latin typeface="+mn-lt"/>
                <a:cs typeface="ヒラギノ角ゴ ProN W3" pitchFamily="-112" charset="-128"/>
              </a:rPr>
              <a:t>“Forme globale’’ de la cornée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Choix de l’œil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684834" y="2076060"/>
            <a:ext cx="11551866" cy="3314700"/>
            <a:chOff x="0" y="0"/>
            <a:chExt cx="6856" cy="2136"/>
          </a:xfrm>
        </p:grpSpPr>
        <p:sp>
          <p:nvSpPr>
            <p:cNvPr id="11" name="AutoShape 4"/>
            <p:cNvSpPr>
              <a:spLocks/>
            </p:cNvSpPr>
            <p:nvPr/>
          </p:nvSpPr>
          <p:spPr bwMode="auto">
            <a:xfrm>
              <a:off x="0" y="0"/>
              <a:ext cx="1986" cy="2120"/>
            </a:xfrm>
            <a:prstGeom prst="roundRect">
              <a:avLst>
                <a:gd name="adj" fmla="val 5657"/>
              </a:avLst>
            </a:prstGeom>
            <a:solidFill>
              <a:srgbClr val="A07397"/>
            </a:solidFill>
            <a:ln w="25400">
              <a:solidFill>
                <a:srgbClr val="5D0B00"/>
              </a:solidFill>
              <a:round/>
              <a:headEnd/>
              <a:tailEnd/>
            </a:ln>
            <a:effectLst>
              <a:outerShdw dist="253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3" name="AutoShape 6"/>
            <p:cNvSpPr>
              <a:spLocks/>
            </p:cNvSpPr>
            <p:nvPr/>
          </p:nvSpPr>
          <p:spPr bwMode="auto">
            <a:xfrm>
              <a:off x="4792" y="0"/>
              <a:ext cx="2064" cy="2120"/>
            </a:xfrm>
            <a:prstGeom prst="roundRect">
              <a:avLst>
                <a:gd name="adj" fmla="val 5657"/>
              </a:avLst>
            </a:prstGeom>
            <a:solidFill>
              <a:srgbClr val="B8C7A5"/>
            </a:solidFill>
            <a:ln w="25400">
              <a:solidFill>
                <a:srgbClr val="405D0D"/>
              </a:solidFill>
              <a:round/>
              <a:headEnd/>
              <a:tailEnd/>
            </a:ln>
            <a:effectLst>
              <a:outerShdw dist="253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>
              <a:off x="2371" y="15"/>
              <a:ext cx="2040" cy="2121"/>
            </a:xfrm>
            <a:prstGeom prst="roundRect">
              <a:avLst>
                <a:gd name="adj" fmla="val 5657"/>
              </a:avLst>
            </a:prstGeom>
            <a:solidFill>
              <a:srgbClr val="BA8981"/>
            </a:solidFill>
            <a:ln w="25400">
              <a:solidFill>
                <a:srgbClr val="5D0B00"/>
              </a:solidFill>
              <a:round/>
              <a:headEnd/>
              <a:tailEnd/>
            </a:ln>
            <a:effectLst>
              <a:outerShdw dist="253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5" name="AutoShape 8"/>
            <p:cNvSpPr>
              <a:spLocks/>
            </p:cNvSpPr>
            <p:nvPr/>
          </p:nvSpPr>
          <p:spPr bwMode="auto">
            <a:xfrm>
              <a:off x="1998" y="860"/>
              <a:ext cx="381" cy="439"/>
            </a:xfrm>
            <a:prstGeom prst="rightArrow">
              <a:avLst>
                <a:gd name="adj1" fmla="val 68269"/>
                <a:gd name="adj2" fmla="val 54685"/>
              </a:avLst>
            </a:prstGeom>
            <a:solidFill>
              <a:srgbClr val="5D0B00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Rectangle 10"/>
            <p:cNvSpPr>
              <a:spLocks/>
            </p:cNvSpPr>
            <p:nvPr/>
          </p:nvSpPr>
          <p:spPr bwMode="auto">
            <a:xfrm>
              <a:off x="179" y="116"/>
              <a:ext cx="1747" cy="18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fr-FR" sz="3200" b="1" dirty="0" smtClean="0">
                  <a:solidFill>
                    <a:srgbClr val="FFFFFF"/>
                  </a:solidFill>
                </a:rPr>
                <a:t>Observation à la lampe à fente</a:t>
              </a:r>
              <a:endParaRPr lang="fr-FR" sz="32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2"/>
            <p:cNvSpPr>
              <a:spLocks/>
            </p:cNvSpPr>
            <p:nvPr/>
          </p:nvSpPr>
          <p:spPr bwMode="auto">
            <a:xfrm>
              <a:off x="4923" y="142"/>
              <a:ext cx="1729" cy="1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fr-FR" sz="3200" b="1" dirty="0" smtClean="0">
                  <a:solidFill>
                    <a:srgbClr val="FFFFFF"/>
                  </a:solidFill>
                </a:rPr>
                <a:t>Choix de l’œil</a:t>
              </a:r>
              <a:endParaRPr lang="fr-FR" sz="32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2592" y="217"/>
              <a:ext cx="1679" cy="17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fr-FR" sz="3200" b="1" smtClean="0">
                  <a:solidFill>
                    <a:srgbClr val="FFFFFF"/>
                  </a:solidFill>
                </a:rPr>
                <a:t>Observation au microscope spéculaire</a:t>
              </a:r>
              <a:endParaRPr lang="fr-FR" sz="3200" b="1">
                <a:solidFill>
                  <a:srgbClr val="FFFFFF"/>
                </a:solidFill>
              </a:endParaRPr>
            </a:p>
          </p:txBody>
        </p:sp>
      </p:grpSp>
      <p:sp>
        <p:nvSpPr>
          <p:cNvPr id="31" name="AutoShape 8"/>
          <p:cNvSpPr>
            <a:spLocks/>
          </p:cNvSpPr>
          <p:nvPr/>
        </p:nvSpPr>
        <p:spPr bwMode="auto">
          <a:xfrm>
            <a:off x="10133694" y="3426843"/>
            <a:ext cx="641958" cy="681252"/>
          </a:xfrm>
          <a:prstGeom prst="rightArrow">
            <a:avLst>
              <a:gd name="adj1" fmla="val 68269"/>
              <a:gd name="adj2" fmla="val 54685"/>
            </a:avLst>
          </a:prstGeom>
          <a:solidFill>
            <a:srgbClr val="5D0B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2" name="Image 31" descr="image.png"/>
          <p:cNvPicPr>
            <a:picLocks noChangeAspect="1"/>
          </p:cNvPicPr>
          <p:nvPr/>
        </p:nvPicPr>
        <p:blipFill>
          <a:blip r:embed="rId3"/>
          <a:srcRect l="1793" t="2992" r="2077" b="9840"/>
          <a:stretch>
            <a:fillRect/>
          </a:stretch>
        </p:blipFill>
        <p:spPr>
          <a:xfrm>
            <a:off x="5700415" y="5636386"/>
            <a:ext cx="5389122" cy="4117213"/>
          </a:xfrm>
          <a:prstGeom prst="rect">
            <a:avLst/>
          </a:prstGeom>
        </p:spPr>
      </p:pic>
      <p:sp>
        <p:nvSpPr>
          <p:cNvPr id="33" name="Ellipse 32"/>
          <p:cNvSpPr/>
          <p:nvPr/>
        </p:nvSpPr>
        <p:spPr bwMode="auto">
          <a:xfrm>
            <a:off x="9105089" y="6984460"/>
            <a:ext cx="739302" cy="330740"/>
          </a:xfrm>
          <a:prstGeom prst="ellipse">
            <a:avLst/>
          </a:prstGeom>
          <a:solidFill>
            <a:srgbClr val="FFC000">
              <a:alpha val="47000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rgbClr val="384F70"/>
              </a:solidFill>
              <a:effectLst/>
              <a:latin typeface="Gill Sans" pitchFamily="-112" charset="0"/>
              <a:ea typeface="ヒラギノ角ゴ ProN W3" pitchFamily="-112" charset="-128"/>
              <a:cs typeface="ヒラギノ角ゴ ProN W3" pitchFamily="-112" charset="-128"/>
              <a:sym typeface="Gill Sans" pitchFamily="-112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Mise en place de l’essai</a:t>
            </a:r>
          </a:p>
        </p:txBody>
      </p:sp>
      <p:sp>
        <p:nvSpPr>
          <p:cNvPr id="23" name="AutoShape 13"/>
          <p:cNvSpPr>
            <a:spLocks/>
          </p:cNvSpPr>
          <p:nvPr/>
        </p:nvSpPr>
        <p:spPr bwMode="auto">
          <a:xfrm>
            <a:off x="2409404" y="3171204"/>
            <a:ext cx="4263770" cy="797668"/>
          </a:xfrm>
          <a:prstGeom prst="roundRect">
            <a:avLst>
              <a:gd name="adj" fmla="val 7245"/>
            </a:avLst>
          </a:prstGeom>
          <a:solidFill>
            <a:srgbClr val="FEFDD5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2681436" y="2522957"/>
            <a:ext cx="90170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</a:pPr>
            <a:r>
              <a:rPr lang="fr-FR" b="1" dirty="0" smtClean="0">
                <a:solidFill>
                  <a:schemeClr val="tx1"/>
                </a:solidFill>
              </a:rPr>
              <a:t>Découpe de la cornée</a:t>
            </a:r>
            <a:endParaRPr lang="fr-FR" dirty="0" smtClean="0"/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endParaRPr lang="fr-FR" dirty="0" smtClean="0">
              <a:solidFill>
                <a:schemeClr val="tx1"/>
              </a:solidFill>
            </a:endParaRPr>
          </a:p>
          <a:p>
            <a:pPr marL="990600" lvl="1" indent="-381000" algn="l">
              <a:spcBef>
                <a:spcPts val="800"/>
              </a:spcBef>
              <a:buSzPct val="110000"/>
              <a:buFontTx/>
              <a:buBlip>
                <a:blip r:embed="rId4"/>
              </a:buBlip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AutoShape 3"/>
          <p:cNvSpPr>
            <a:spLocks/>
          </p:cNvSpPr>
          <p:nvPr/>
        </p:nvSpPr>
        <p:spPr bwMode="auto">
          <a:xfrm>
            <a:off x="2409404" y="7412440"/>
            <a:ext cx="4847430" cy="856034"/>
          </a:xfrm>
          <a:prstGeom prst="roundRect">
            <a:avLst>
              <a:gd name="adj" fmla="val 3778"/>
            </a:avLst>
          </a:prstGeom>
          <a:solidFill>
            <a:srgbClr val="FFE8CB"/>
          </a:solidFill>
          <a:ln w="12700">
            <a:noFill/>
            <a:round/>
            <a:headEnd/>
            <a:tailEnd/>
          </a:ln>
          <a:effectLst>
            <a:outerShdw dist="381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marL="228600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Rectangle 6"/>
          <p:cNvSpPr>
            <a:spLocks/>
          </p:cNvSpPr>
          <p:nvPr/>
        </p:nvSpPr>
        <p:spPr bwMode="auto">
          <a:xfrm>
            <a:off x="2681436" y="6788375"/>
            <a:ext cx="90170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549275" indent="-549275" algn="l">
              <a:spcBef>
                <a:spcPts val="800"/>
              </a:spcBef>
              <a:buSzPct val="218000"/>
              <a:buFontTx/>
              <a:buBlip>
                <a:blip r:embed="rId3"/>
              </a:buBlip>
            </a:pPr>
            <a:r>
              <a:rPr lang="fr-FR" b="1" dirty="0" smtClean="0">
                <a:solidFill>
                  <a:schemeClr val="tx1"/>
                </a:solidFill>
              </a:rPr>
              <a:t>Mise en place sur la chambre</a:t>
            </a:r>
          </a:p>
          <a:p>
            <a:pPr marL="990600" lvl="1" indent="-381000" algn="l">
              <a:spcBef>
                <a:spcPts val="800"/>
              </a:spcBef>
              <a:buSzPct val="110000"/>
              <a:buBlip>
                <a:blip r:embed="rId4"/>
              </a:buBlip>
            </a:pPr>
            <a:endParaRPr lang="fr-FR" dirty="0" smtClean="0">
              <a:solidFill>
                <a:schemeClr val="tx1"/>
              </a:solidFill>
            </a:endParaRPr>
          </a:p>
          <a:p>
            <a:pPr marL="990600" lvl="1" indent="-381000" algn="l">
              <a:spcBef>
                <a:spcPts val="800"/>
              </a:spcBef>
              <a:buSzPct val="110000"/>
              <a:buFontTx/>
              <a:buBlip>
                <a:blip r:embed="rId4"/>
              </a:buBlip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864" y="9105086"/>
            <a:ext cx="564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</a:t>
            </a:r>
            <a:endParaRPr lang="fr-FR" dirty="0"/>
          </a:p>
        </p:txBody>
      </p:sp>
      <p:pic>
        <p:nvPicPr>
          <p:cNvPr id="2050" name="Picture 2" descr="C:\Users\Morgane\Desktop\Manip1\P1110832.JPG"/>
          <p:cNvPicPr>
            <a:picLocks noChangeAspect="1" noChangeArrowheads="1"/>
          </p:cNvPicPr>
          <p:nvPr/>
        </p:nvPicPr>
        <p:blipFill>
          <a:blip r:embed="rId5"/>
          <a:srcRect l="5442" t="47872" r="36513" b="12434"/>
          <a:stretch>
            <a:fillRect/>
          </a:stretch>
        </p:blipFill>
        <p:spPr bwMode="auto">
          <a:xfrm>
            <a:off x="7081736" y="1692612"/>
            <a:ext cx="7548664" cy="3871608"/>
          </a:xfrm>
          <a:prstGeom prst="rect">
            <a:avLst/>
          </a:prstGeom>
          <a:noFill/>
        </p:spPr>
      </p:pic>
      <p:pic>
        <p:nvPicPr>
          <p:cNvPr id="2051" name="Picture 3" descr="C:\Users\Morgane\Desktop\Manip1\P1110833.JPG"/>
          <p:cNvPicPr>
            <a:picLocks noChangeAspect="1" noChangeArrowheads="1"/>
          </p:cNvPicPr>
          <p:nvPr/>
        </p:nvPicPr>
        <p:blipFill>
          <a:blip r:embed="rId6"/>
          <a:srcRect l="27283" t="28570" r="29756" b="20642"/>
          <a:stretch>
            <a:fillRect/>
          </a:stretch>
        </p:blipFill>
        <p:spPr bwMode="auto">
          <a:xfrm>
            <a:off x="7568119" y="5492886"/>
            <a:ext cx="4805464" cy="42607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lculs - titre">
  <a:themeElements>
    <a:clrScheme name="">
      <a:dk1>
        <a:srgbClr val="384F70"/>
      </a:dk1>
      <a:lt1>
        <a:srgbClr val="C7B08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E0D4C6"/>
      </a:accent3>
      <a:accent4>
        <a:srgbClr val="2E425F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culs - titre">
      <a:majorFont>
        <a:latin typeface="Gill Sans"/>
        <a:ea typeface="ヒラギノ角ゴ ProN W6"/>
        <a:cs typeface="ヒラギノ角ゴ ProN W6"/>
      </a:majorFont>
      <a:minorFont>
        <a:latin typeface="Gill Sans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384F7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384F7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lnDef>
  </a:objectDefaults>
  <a:extraClrSchemeLst>
    <a:extraClrScheme>
      <a:clrScheme name="Calculs - 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lculs - slides">
  <a:themeElements>
    <a:clrScheme name="">
      <a:dk1>
        <a:srgbClr val="384F70"/>
      </a:dk1>
      <a:lt1>
        <a:srgbClr val="C7B08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E0D4C6"/>
      </a:accent3>
      <a:accent4>
        <a:srgbClr val="2E425F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culs - slides">
      <a:majorFont>
        <a:latin typeface="Gill Sans"/>
        <a:ea typeface="ヒラギノ角ゴ ProN W6"/>
        <a:cs typeface="ヒラギノ角ゴ ProN W6"/>
      </a:majorFont>
      <a:minorFont>
        <a:latin typeface="Gill Sans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384F7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384F70"/>
            </a:solidFill>
            <a:effectLst/>
            <a:latin typeface="Gill Sans" pitchFamily="-112" charset="0"/>
            <a:ea typeface="ヒラギノ角ゴ ProN W3" pitchFamily="-112" charset="-128"/>
            <a:cs typeface="ヒラギノ角ゴ ProN W3" pitchFamily="-112" charset="-128"/>
            <a:sym typeface="Gill Sans" pitchFamily="-112" charset="0"/>
          </a:defRPr>
        </a:defPPr>
      </a:lstStyle>
    </a:lnDef>
  </a:objectDefaults>
  <a:extraClrSchemeLst>
    <a:extraClrScheme>
      <a:clrScheme name="Calculs - 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Pages>0</Pages>
  <Words>640</Words>
  <Characters>0</Characters>
  <Application>Microsoft Office PowerPoint</Application>
  <PresentationFormat>Personnalisé</PresentationFormat>
  <Lines>0</Lines>
  <Paragraphs>200</Paragraphs>
  <Slides>20</Slides>
  <Notes>20</Notes>
  <HiddenSlides>1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Calculs - titre</vt:lpstr>
      <vt:lpstr>Calculs - slides</vt:lpstr>
      <vt:lpstr>Utilisation de mesures de champs pour la caractérisation mécanique de cornées</vt:lpstr>
      <vt:lpstr>But de cette étude</vt:lpstr>
      <vt:lpstr>Plan</vt:lpstr>
      <vt:lpstr>Rappel</vt:lpstr>
      <vt:lpstr>Essais</vt:lpstr>
      <vt:lpstr>Dispositif d’essai</vt:lpstr>
      <vt:lpstr>Essai de stabilité</vt:lpstr>
      <vt:lpstr>Choix de l’œil</vt:lpstr>
      <vt:lpstr>Mise en place de l’essai</vt:lpstr>
      <vt:lpstr>Essai</vt:lpstr>
      <vt:lpstr>Appareils de mesure</vt:lpstr>
      <vt:lpstr>Résultats : pachymétrie</vt:lpstr>
      <vt:lpstr>Résultats : pachymétrie</vt:lpstr>
      <vt:lpstr>Déroulement de la modélisation</vt:lpstr>
      <vt:lpstr>Exploitation du réel</vt:lpstr>
      <vt:lpstr>Modèle axisymétrique</vt:lpstr>
      <vt:lpstr>Influence des paramètres</vt:lpstr>
      <vt:lpstr>Modèle 3D</vt:lpstr>
      <vt:lpstr>Exploitation des modèles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Prédiction de l’amortissement dans les structures spatiales</dc:title>
  <dc:creator>Morgane</dc:creator>
  <cp:lastModifiedBy>Morgane</cp:lastModifiedBy>
  <cp:revision>96</cp:revision>
  <dcterms:modified xsi:type="dcterms:W3CDTF">2010-06-28T07:15:08Z</dcterms:modified>
</cp:coreProperties>
</file>